
<file path=[Content_Types].xml><?xml version="1.0" encoding="utf-8"?>
<Types xmlns="http://schemas.openxmlformats.org/package/2006/content-types">
  <Default Extension="avi" ContentType="video/x-msvideo"/>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35"/>
  </p:notesMasterIdLst>
  <p:sldIdLst>
    <p:sldId id="256" r:id="rId2"/>
    <p:sldId id="258" r:id="rId3"/>
    <p:sldId id="259" r:id="rId4"/>
    <p:sldId id="282" r:id="rId5"/>
    <p:sldId id="278" r:id="rId6"/>
    <p:sldId id="283" r:id="rId7"/>
    <p:sldId id="279" r:id="rId8"/>
    <p:sldId id="281" r:id="rId9"/>
    <p:sldId id="280" r:id="rId10"/>
    <p:sldId id="261" r:id="rId11"/>
    <p:sldId id="273" r:id="rId12"/>
    <p:sldId id="267" r:id="rId13"/>
    <p:sldId id="268" r:id="rId14"/>
    <p:sldId id="271" r:id="rId15"/>
    <p:sldId id="269" r:id="rId16"/>
    <p:sldId id="270" r:id="rId17"/>
    <p:sldId id="272" r:id="rId18"/>
    <p:sldId id="262" r:id="rId19"/>
    <p:sldId id="265" r:id="rId20"/>
    <p:sldId id="275" r:id="rId21"/>
    <p:sldId id="284" r:id="rId22"/>
    <p:sldId id="264" r:id="rId23"/>
    <p:sldId id="277" r:id="rId24"/>
    <p:sldId id="263" r:id="rId25"/>
    <p:sldId id="285" r:id="rId26"/>
    <p:sldId id="286" r:id="rId27"/>
    <p:sldId id="287" r:id="rId28"/>
    <p:sldId id="288" r:id="rId29"/>
    <p:sldId id="289" r:id="rId30"/>
    <p:sldId id="290" r:id="rId31"/>
    <p:sldId id="291" r:id="rId32"/>
    <p:sldId id="292" r:id="rId33"/>
    <p:sldId id="293" r:id="rId3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57" autoAdjust="0"/>
    <p:restoredTop sz="77908" autoAdjust="0"/>
  </p:normalViewPr>
  <p:slideViewPr>
    <p:cSldViewPr snapToGrid="0">
      <p:cViewPr varScale="1">
        <p:scale>
          <a:sx n="89" d="100"/>
          <a:sy n="89" d="100"/>
        </p:scale>
        <p:origin x="630" y="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244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EC764-244E-40F1-BD91-CBA24A006EA8}" type="datetimeFigureOut">
              <a:rPr lang="fr-BE" smtClean="0"/>
              <a:t>26-08-19</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AEF08-5B0C-4468-9331-A5D0D34A1099}" type="slidenum">
              <a:rPr lang="fr-BE" smtClean="0"/>
              <a:t>‹N°›</a:t>
            </a:fld>
            <a:endParaRPr lang="fr-BE"/>
          </a:p>
        </p:txBody>
      </p:sp>
    </p:spTree>
    <p:extLst>
      <p:ext uri="{BB962C8B-B14F-4D97-AF65-F5344CB8AC3E}">
        <p14:creationId xmlns:p14="http://schemas.microsoft.com/office/powerpoint/2010/main" val="387489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fr.wikipedia.org/wiki/Synapse"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fr.wikipedia.org/wiki/R%C3%A9tropropagation"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fr.wikipedia.org/wiki/Synaps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lemagit.fr/definition/Reseau-neuronal-convolutif"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whatis.techtarget.com/fr/definition/Jeu-de-donnees" TargetMode="External"/><Relationship Id="rId4" Type="http://schemas.openxmlformats.org/officeDocument/2006/relationships/hyperlink" Target="https://whatis.techtarget.com/fr/definition/Reseaux-deconvolutifs-reseaux-neuronaux-deconvolutif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altLang="fr-FR" sz="12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 Dendrites = inputs et axones = outputs</a:t>
            </a:r>
            <a:endParaRPr kumimoji="0" lang="fr-BE" altLang="fr-FR" sz="1200" b="0" i="0" u="none" strike="noStrike" cap="none" normalizeH="0" baseline="0" dirty="0">
              <a:ln>
                <a:noFill/>
              </a:ln>
              <a:solidFill>
                <a:schemeClr val="accent1">
                  <a:lumMod val="50000"/>
                </a:schemeClr>
              </a:solidFill>
              <a:effectLst/>
              <a:latin typeface="Arial" panose="020B0604020202020204" pitchFamily="34" charset="0"/>
            </a:endParaRP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4</a:t>
            </a:fld>
            <a:endParaRPr lang="fr-BE"/>
          </a:p>
        </p:txBody>
      </p:sp>
    </p:spTree>
    <p:extLst>
      <p:ext uri="{BB962C8B-B14F-4D97-AF65-F5344CB8AC3E}">
        <p14:creationId xmlns:p14="http://schemas.microsoft.com/office/powerpoint/2010/main" val="3504615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a:t>
            </a:r>
            <a:r>
              <a:rPr lang="fr-BE" b="1" dirty="0"/>
              <a:t>rétropropagation du gradient</a:t>
            </a:r>
            <a:r>
              <a:rPr lang="fr-BE" dirty="0"/>
              <a:t> est une méthode pour calculer le gradient de l'erreur pour chaque neurone d'un </a:t>
            </a:r>
            <a:r>
              <a:rPr lang="fr-BE" dirty="0">
                <a:hlinkClick r:id="rId3" tooltip="Réseau de neurones"/>
              </a:rPr>
              <a:t>réseau de neurones</a:t>
            </a:r>
            <a:r>
              <a:rPr lang="fr-BE" dirty="0"/>
              <a:t>, de la dernière couche vers la première.</a:t>
            </a:r>
          </a:p>
          <a:p>
            <a:r>
              <a:rPr lang="fr-BE" dirty="0"/>
              <a:t>Dans le cas des réseaux de neurones, les poids </a:t>
            </a:r>
            <a:r>
              <a:rPr lang="fr-BE" dirty="0">
                <a:hlinkClick r:id="rId4" tooltip="Synapse"/>
              </a:rPr>
              <a:t>synaptiques</a:t>
            </a:r>
            <a:r>
              <a:rPr lang="fr-BE" dirty="0"/>
              <a:t> qui contribuent à engendrer une erreur importante se verront modifiés de manière plus significative que les poids qui ont engendré une erreur marginale.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21</a:t>
            </a:fld>
            <a:endParaRPr lang="fr-BE"/>
          </a:p>
        </p:txBody>
      </p:sp>
    </p:spTree>
    <p:extLst>
      <p:ext uri="{BB962C8B-B14F-4D97-AF65-F5344CB8AC3E}">
        <p14:creationId xmlns:p14="http://schemas.microsoft.com/office/powerpoint/2010/main" val="2697455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a:t>
            </a:r>
          </a:p>
          <a:p>
            <a:r>
              <a:rPr lang="fr-BE" dirty="0"/>
              <a:t>Des signaux </a:t>
            </a:r>
            <a:r>
              <a:rPr lang="fr-BE" sz="1200" i="1" kern="1200" dirty="0">
                <a:solidFill>
                  <a:schemeClr val="tx1"/>
                </a:solidFill>
                <a:effectLst/>
                <a:latin typeface="+mn-lt"/>
                <a:ea typeface="+mn-ea"/>
                <a:cs typeface="+mn-cs"/>
              </a:rPr>
              <a:t>x1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x3</a:t>
            </a:r>
            <a:r>
              <a:rPr lang="fr-BE" dirty="0"/>
              <a:t> arrivent à notre neurone (ils viennent de la couche précédente, donc on peut en déduire qu’elle contient 3 neurones).</a:t>
            </a:r>
          </a:p>
          <a:p>
            <a:r>
              <a:rPr lang="fr-BE" dirty="0"/>
              <a:t>Chaque lien qui amène le signal est pondéré, respectivement </a:t>
            </a:r>
            <a:r>
              <a:rPr lang="fr-BE" sz="1200" i="1" kern="1200" dirty="0">
                <a:solidFill>
                  <a:schemeClr val="tx1"/>
                </a:solidFill>
                <a:effectLst/>
                <a:latin typeface="+mn-lt"/>
                <a:ea typeface="+mn-ea"/>
                <a:cs typeface="+mn-cs"/>
              </a:rPr>
              <a:t>w1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w3</a:t>
            </a:r>
            <a:r>
              <a:rPr lang="fr-BE" dirty="0"/>
              <a:t>.</a:t>
            </a:r>
          </a:p>
          <a:p>
            <a:r>
              <a:rPr lang="fr-BE" dirty="0"/>
              <a:t>C’est ce </a:t>
            </a:r>
            <a:r>
              <a:rPr lang="fr-BE" b="1" dirty="0"/>
              <a:t>poids</a:t>
            </a:r>
            <a:r>
              <a:rPr lang="fr-BE" dirty="0"/>
              <a:t> (</a:t>
            </a:r>
            <a:r>
              <a:rPr lang="fr-BE" dirty="0" err="1"/>
              <a:t>weight</a:t>
            </a:r>
            <a:r>
              <a:rPr lang="fr-BE" dirty="0"/>
              <a:t>) qui va être adapté tout au long de l’apprentissage pour permettre au réseau de prédire efficacement (en général il reste entre 0 et 1 ou -1 et 1).</a:t>
            </a:r>
            <a:endParaRPr lang="fr-BE" sz="1200" u="none" kern="1200" dirty="0">
              <a:solidFill>
                <a:schemeClr val="tx1"/>
              </a:solidFill>
              <a:latin typeface="+mn-lt"/>
              <a:ea typeface="+mn-ea"/>
              <a:cs typeface="+mn-cs"/>
            </a:endParaRPr>
          </a:p>
          <a:p>
            <a:r>
              <a:rPr lang="fr-BE" dirty="0"/>
              <a:t>On calcule ensuite la somme de tous ces signaux pondérés (</a:t>
            </a:r>
            <a:r>
              <a:rPr lang="fr-BE" sz="1200" kern="1200" dirty="0">
                <a:solidFill>
                  <a:schemeClr val="tx1"/>
                </a:solidFill>
                <a:effectLst/>
                <a:latin typeface="+mn-lt"/>
                <a:ea typeface="+mn-ea"/>
                <a:cs typeface="+mn-cs"/>
              </a:rPr>
              <a:t>∑</a:t>
            </a:r>
            <a:r>
              <a:rPr lang="fr-BE" sz="1200" i="1" kern="1200" dirty="0" err="1">
                <a:solidFill>
                  <a:schemeClr val="tx1"/>
                </a:solidFill>
                <a:effectLst/>
                <a:latin typeface="+mn-lt"/>
                <a:ea typeface="+mn-ea"/>
                <a:cs typeface="+mn-cs"/>
              </a:rPr>
              <a:t>wi</a:t>
            </a:r>
            <a:r>
              <a:rPr lang="fr-BE" sz="1200" kern="1200" dirty="0" err="1">
                <a:solidFill>
                  <a:schemeClr val="tx1"/>
                </a:solidFill>
                <a:effectLst/>
                <a:latin typeface="+mn-lt"/>
                <a:ea typeface="+mn-ea"/>
                <a:cs typeface="+mn-cs"/>
              </a:rPr>
              <a:t>⋅</a:t>
            </a:r>
            <a:r>
              <a:rPr lang="fr-BE" sz="1200" i="1" kern="1200" dirty="0" err="1">
                <a:solidFill>
                  <a:schemeClr val="tx1"/>
                </a:solidFill>
                <a:effectLst/>
                <a:latin typeface="+mn-lt"/>
                <a:ea typeface="+mn-ea"/>
                <a:cs typeface="+mn-cs"/>
              </a:rPr>
              <a:t>xi</a:t>
            </a:r>
            <a:r>
              <a:rPr lang="fr-BE" dirty="0"/>
              <a:t>) et on ajoute un certain biais </a:t>
            </a:r>
          </a:p>
          <a:p>
            <a:r>
              <a:rPr lang="fr-BE" dirty="0"/>
              <a:t>Ce </a:t>
            </a:r>
            <a:r>
              <a:rPr lang="fr-BE" b="1" dirty="0"/>
              <a:t>biais</a:t>
            </a:r>
            <a:r>
              <a:rPr lang="fr-BE" dirty="0"/>
              <a:t> (</a:t>
            </a:r>
            <a:r>
              <a:rPr lang="fr-BE" dirty="0" err="1"/>
              <a:t>bias</a:t>
            </a:r>
            <a:r>
              <a:rPr lang="fr-BE" dirty="0"/>
              <a:t>) peut être vu comme un neurone externe supplémentaire</a:t>
            </a:r>
          </a:p>
          <a:p>
            <a:r>
              <a:rPr lang="fr-BE" dirty="0"/>
              <a:t>Une fois cette somme calculée, on applique une fonction d’</a:t>
            </a:r>
            <a:r>
              <a:rPr lang="fr-BE" b="1" dirty="0"/>
              <a:t>activation</a:t>
            </a:r>
            <a:r>
              <a:rPr lang="fr-BE" dirty="0"/>
              <a:t> (activation </a:t>
            </a:r>
            <a:r>
              <a:rPr lang="fr-BE" dirty="0" err="1"/>
              <a:t>function</a:t>
            </a:r>
            <a:r>
              <a:rPr lang="fr-BE" dirty="0"/>
              <a:t>) pour obtenir notre signal de sortie. Cette activation représente le seuil à partir duquel un neurone va émettre un signal (s’il a été suffisamment stimulé), et est donc lié au potentiel d’action en biologie.</a:t>
            </a:r>
          </a:p>
          <a:p>
            <a:r>
              <a:rPr lang="fr-BE" dirty="0"/>
              <a:t>es poids sont initialisés au hasard lorsqu’on crée le réseau de neurones. Il en va de même pour le biais</a:t>
            </a:r>
            <a:endParaRPr lang="fr-BE" sz="1200" u="none" kern="120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5</a:t>
            </a:fld>
            <a:endParaRPr lang="fr-BE"/>
          </a:p>
        </p:txBody>
      </p:sp>
    </p:spTree>
    <p:extLst>
      <p:ext uri="{BB962C8B-B14F-4D97-AF65-F5344CB8AC3E}">
        <p14:creationId xmlns:p14="http://schemas.microsoft.com/office/powerpoint/2010/main" val="3174479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6</a:t>
            </a:fld>
            <a:endParaRPr lang="fr-BE"/>
          </a:p>
        </p:txBody>
      </p:sp>
    </p:spTree>
    <p:extLst>
      <p:ext uri="{BB962C8B-B14F-4D97-AF65-F5344CB8AC3E}">
        <p14:creationId xmlns:p14="http://schemas.microsoft.com/office/powerpoint/2010/main" val="3826218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7</a:t>
            </a:fld>
            <a:endParaRPr lang="fr-BE"/>
          </a:p>
        </p:txBody>
      </p:sp>
    </p:spTree>
    <p:extLst>
      <p:ext uri="{BB962C8B-B14F-4D97-AF65-F5344CB8AC3E}">
        <p14:creationId xmlns:p14="http://schemas.microsoft.com/office/powerpoint/2010/main" val="74608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8</a:t>
            </a:fld>
            <a:endParaRPr lang="fr-BE"/>
          </a:p>
        </p:txBody>
      </p:sp>
    </p:spTree>
    <p:extLst>
      <p:ext uri="{BB962C8B-B14F-4D97-AF65-F5344CB8AC3E}">
        <p14:creationId xmlns:p14="http://schemas.microsoft.com/office/powerpoint/2010/main" val="1308702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Exemple  : une image x « cat.png » est associé à un label y « cat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9</a:t>
            </a:fld>
            <a:endParaRPr lang="fr-BE"/>
          </a:p>
        </p:txBody>
      </p:sp>
    </p:spTree>
    <p:extLst>
      <p:ext uri="{BB962C8B-B14F-4D97-AF65-F5344CB8AC3E}">
        <p14:creationId xmlns:p14="http://schemas.microsoft.com/office/powerpoint/2010/main" val="2969405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Rétropropagation</a:t>
            </a:r>
          </a:p>
          <a:p>
            <a:r>
              <a:rPr lang="fr-BE" dirty="0"/>
              <a:t>La </a:t>
            </a:r>
            <a:r>
              <a:rPr lang="fr-BE" dirty="0">
                <a:hlinkClick r:id="rId3" tooltip="Rétropropagation"/>
              </a:rPr>
              <a:t>rétropropagation</a:t>
            </a:r>
            <a:r>
              <a:rPr lang="fr-BE" dirty="0"/>
              <a:t> consiste à </a:t>
            </a:r>
            <a:r>
              <a:rPr lang="fr-BE" dirty="0" err="1"/>
              <a:t>rétropropager</a:t>
            </a:r>
            <a:r>
              <a:rPr lang="fr-BE" dirty="0"/>
              <a:t> l'erreur commise par un neurone à ses synapses et aux neurones qui y sont reliés. Pour les réseaux de neurones, on utilise habituellement la </a:t>
            </a:r>
            <a:r>
              <a:rPr lang="fr-BE" i="1" dirty="0"/>
              <a:t>rétropropagation du gradient de l'erreur</a:t>
            </a:r>
            <a:r>
              <a:rPr lang="fr-BE" dirty="0"/>
              <a:t>, qui consiste à corriger les erreurs selon l'importance des éléments qui ont justement participé à la réalisation de ces erreurs : les poids synaptiques qui contribuent à engendrer une erreur importante se verront modifiés de manière plus significative que les poids qui ont engendré une erreur marginale. </a:t>
            </a:r>
          </a:p>
          <a:p>
            <a:r>
              <a:rPr lang="fr-BE" dirty="0"/>
              <a:t>La phase d’apprentissage repose intégralement sur la « </a:t>
            </a:r>
            <a:r>
              <a:rPr lang="fr-BE" b="1" dirty="0"/>
              <a:t>descente de gradient</a:t>
            </a:r>
            <a:r>
              <a:rPr lang="fr-BE" dirty="0"/>
              <a:t>« .</a:t>
            </a:r>
          </a:p>
          <a:p>
            <a:r>
              <a:rPr lang="fr-BE" dirty="0"/>
              <a:t>Suite à l’évaluation d’une entrée par le réseau de neurones, on peut la comparer à la réponse attendue et dire de combien est-ce qu’il s’est trompé. S’il prédit 0.7 et qu’on attendait 1, son erreur est calculée soit avec une norme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1</a:t>
            </a:r>
            <a:r>
              <a:rPr lang="fr-BE" dirty="0"/>
              <a:t> ou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2,</a:t>
            </a:r>
            <a:endParaRPr lang="fr-BE" dirty="0"/>
          </a:p>
          <a:p>
            <a:r>
              <a:rPr lang="fr-BE" dirty="0"/>
              <a:t>On met alors les poids à jour un par un à partir de cet écart, en partant de la fin et en remontant. Toute cette phase sera justifiée dans la partie 5, mais on peut déjà dire qu’elle s’appuie sur… les </a:t>
            </a:r>
            <a:r>
              <a:rPr lang="fr-BE" b="1" dirty="0"/>
              <a:t>dérivées partielles</a:t>
            </a:r>
            <a:r>
              <a:rPr lang="fr-BE" dirty="0"/>
              <a:t>… (pour évaluer l’impact d’un changement de poids sur notre erreur).</a:t>
            </a:r>
          </a:p>
          <a:p>
            <a:r>
              <a:rPr lang="fr-BE" b="1" dirty="0"/>
              <a:t>Rétropropagation du gradient, une manière d’apprendre par l’expérience</a:t>
            </a:r>
          </a:p>
          <a:p>
            <a:r>
              <a:rPr lang="fr-BE" dirty="0"/>
              <a:t>Parlons à présent du nerf de la guerre des perceptrons multicouches, ce qui rend possible l’apprentissage : le système de mise à jour des poids pour adapter le modèle aux données i.e. la </a:t>
            </a:r>
            <a:r>
              <a:rPr lang="fr-BE" b="1" dirty="0"/>
              <a:t>descente de gradient</a:t>
            </a:r>
            <a:r>
              <a:rPr lang="fr-BE" dirty="0"/>
              <a:t>.</a:t>
            </a:r>
          </a:p>
          <a:p>
            <a:r>
              <a:rPr lang="fr-BE"/>
              <a:t>En effet, les </a:t>
            </a:r>
            <a:r>
              <a:rPr lang="fr-BE" b="1"/>
              <a:t>poids</a:t>
            </a:r>
            <a:r>
              <a:rPr lang="fr-BE"/>
              <a:t> (et le biais) sont </a:t>
            </a:r>
            <a:r>
              <a:rPr lang="fr-BE" b="1"/>
              <a:t>les seules variables</a:t>
            </a:r>
            <a:r>
              <a:rPr lang="fr-BE"/>
              <a:t>, au final, du perceptron, un fois l’architecture mise en place (neurones, couches, vitesse d’apprentissage…).</a:t>
            </a: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10</a:t>
            </a:fld>
            <a:endParaRPr lang="fr-BE"/>
          </a:p>
        </p:txBody>
      </p:sp>
    </p:spTree>
    <p:extLst>
      <p:ext uri="{BB962C8B-B14F-4D97-AF65-F5344CB8AC3E}">
        <p14:creationId xmlns:p14="http://schemas.microsoft.com/office/powerpoint/2010/main" val="4085896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a:t>
            </a:r>
            <a:r>
              <a:rPr lang="fr-BE" b="1" dirty="0"/>
              <a:t>rétropropagation du gradient</a:t>
            </a:r>
            <a:r>
              <a:rPr lang="fr-BE" dirty="0"/>
              <a:t> est une méthode pour calculer le gradient de l'erreur pour chaque neurone d'un </a:t>
            </a:r>
            <a:r>
              <a:rPr lang="fr-BE" dirty="0">
                <a:hlinkClick r:id="rId3" tooltip="Réseau de neurones"/>
              </a:rPr>
              <a:t>réseau de neurones</a:t>
            </a:r>
            <a:r>
              <a:rPr lang="fr-BE" dirty="0"/>
              <a:t>, de la dernière couche vers la première.</a:t>
            </a:r>
          </a:p>
          <a:p>
            <a:r>
              <a:rPr lang="fr-BE" dirty="0"/>
              <a:t>Dans le cas des réseaux de neurones, les poids </a:t>
            </a:r>
            <a:r>
              <a:rPr lang="fr-BE" dirty="0">
                <a:hlinkClick r:id="rId4" tooltip="Synapse"/>
              </a:rPr>
              <a:t>synaptiques</a:t>
            </a:r>
            <a:r>
              <a:rPr lang="fr-BE" dirty="0"/>
              <a:t> qui contribuent à engendrer une erreur importante se verront modifiés de manière plus significative que les poids qui ont engendré une erreur marginale. </a:t>
            </a:r>
          </a:p>
          <a:p>
            <a:r>
              <a:rPr lang="fr-BE" dirty="0"/>
              <a:t>Pour créer un GAN, on doit commencer par déterminer la sortie finale souhaitée et compiler un jeu initial de données d'apprentissage fondé sur ces paramètres. Ensuite, ces données sont envoyées de manière aléatoire dans le générateur jusqu'à ce qu'il obtienne une précision minimum dans la production des sorties.</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18</a:t>
            </a:fld>
            <a:endParaRPr lang="fr-BE"/>
          </a:p>
        </p:txBody>
      </p:sp>
    </p:spTree>
    <p:extLst>
      <p:ext uri="{BB962C8B-B14F-4D97-AF65-F5344CB8AC3E}">
        <p14:creationId xmlns:p14="http://schemas.microsoft.com/office/powerpoint/2010/main" val="2191240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 générateur est un type de </a:t>
            </a:r>
            <a:r>
              <a:rPr lang="fr-BE" dirty="0">
                <a:hlinkClick r:id="rId3"/>
              </a:rPr>
              <a:t>réseau neuronal convolutif</a:t>
            </a:r>
            <a:r>
              <a:rPr lang="fr-BE" dirty="0"/>
              <a:t> qui crée de nouvelles instances d'un objet. Le discriminateur est un type de </a:t>
            </a:r>
            <a:r>
              <a:rPr lang="fr-BE" dirty="0">
                <a:hlinkClick r:id="rId4"/>
              </a:rPr>
              <a:t>réseau neuronal </a:t>
            </a:r>
            <a:r>
              <a:rPr lang="fr-BE" dirty="0" err="1">
                <a:hlinkClick r:id="rId4"/>
              </a:rPr>
              <a:t>déconvolutif</a:t>
            </a:r>
            <a:r>
              <a:rPr lang="fr-BE" dirty="0"/>
              <a:t> qui détermine l'authenticité de cet objet ou son appartenance à un </a:t>
            </a:r>
            <a:r>
              <a:rPr lang="fr-BE" dirty="0">
                <a:hlinkClick r:id="rId5"/>
              </a:rPr>
              <a:t>jeu de données</a:t>
            </a:r>
            <a:r>
              <a:rPr lang="fr-BE" dirty="0"/>
              <a: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19</a:t>
            </a:fld>
            <a:endParaRPr lang="fr-BE"/>
          </a:p>
        </p:txBody>
      </p:sp>
    </p:spTree>
    <p:extLst>
      <p:ext uri="{BB962C8B-B14F-4D97-AF65-F5344CB8AC3E}">
        <p14:creationId xmlns:p14="http://schemas.microsoft.com/office/powerpoint/2010/main" val="3945260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8A2E1-B4D2-4AFD-A9FF-F76868B5590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a:extLst>
              <a:ext uri="{FF2B5EF4-FFF2-40B4-BE49-F238E27FC236}">
                <a16:creationId xmlns:a16="http://schemas.microsoft.com/office/drawing/2014/main" id="{D53F2383-A71D-4BC0-873F-36A5C06F36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E"/>
          </a:p>
        </p:txBody>
      </p:sp>
      <p:sp>
        <p:nvSpPr>
          <p:cNvPr id="4" name="Espace réservé de la date 3">
            <a:extLst>
              <a:ext uri="{FF2B5EF4-FFF2-40B4-BE49-F238E27FC236}">
                <a16:creationId xmlns:a16="http://schemas.microsoft.com/office/drawing/2014/main" id="{94C246E8-35AA-46F4-B4F4-DB96DC0B4980}"/>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E865E33E-4263-4E90-9BAF-F0636926697C}"/>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9AA66197-3C10-4C65-BE4A-ABBA82C451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747827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B01F4A-4D3B-44EE-9264-50A093C667D5}"/>
              </a:ext>
            </a:extLst>
          </p:cNvPr>
          <p:cNvSpPr>
            <a:spLocks noGrp="1"/>
          </p:cNvSpPr>
          <p:nvPr>
            <p:ph type="title"/>
          </p:nvPr>
        </p:nvSpPr>
        <p:spPr/>
        <p:txBody>
          <a:bodyPr/>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56DC926-9E85-416E-B6F6-8395964E6BA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14DC3D59-BA9F-494F-8AF3-157F3BF8A8D6}"/>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089A767A-95D7-4051-AD06-5464653A8987}"/>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F87D34F2-77CD-4DB5-A699-F81C15AC6C80}"/>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961142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D2812AE-B47A-480B-B425-766032130EBA}"/>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2ECFF47-47D6-474B-8B9E-D16B07F5493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6D334726-A271-46D7-8AB6-399806D327CD}"/>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545DD3D8-BD0A-4159-8A8A-A0B5C0F4BBCA}"/>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0F32C135-E8AA-4000-896B-BD56F2DBB72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30758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FF374E-AFD5-4A40-ACB6-F68C177A5153}"/>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D20A9C96-3F60-4C17-8C03-327C2B42D35D}"/>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0189A8C-F154-464C-92B5-F81C3FCB9B0E}"/>
              </a:ext>
            </a:extLst>
          </p:cNvPr>
          <p:cNvSpPr>
            <a:spLocks noGrp="1"/>
          </p:cNvSpPr>
          <p:nvPr>
            <p:ph type="dt" sz="half" idx="10"/>
          </p:nvPr>
        </p:nvSpPr>
        <p:spPr/>
        <p:txBody>
          <a:bodyPr/>
          <a:lstStyle>
            <a:lvl1pPr>
              <a:defRPr sz="1800">
                <a:solidFill>
                  <a:schemeClr val="tx1"/>
                </a:solidFill>
              </a:defRPr>
            </a:lvl1pPr>
          </a:lstStyle>
          <a:p>
            <a:r>
              <a:rPr lang="fr-FR" dirty="0"/>
              <a:t>28-08-2019</a:t>
            </a:r>
            <a:endParaRPr lang="fr-BE" dirty="0"/>
          </a:p>
        </p:txBody>
      </p:sp>
      <p:sp>
        <p:nvSpPr>
          <p:cNvPr id="5" name="Espace réservé du pied de page 4">
            <a:extLst>
              <a:ext uri="{FF2B5EF4-FFF2-40B4-BE49-F238E27FC236}">
                <a16:creationId xmlns:a16="http://schemas.microsoft.com/office/drawing/2014/main" id="{6A51D52B-F806-461D-B4F3-25F5FF042D84}"/>
              </a:ext>
            </a:extLst>
          </p:cNvPr>
          <p:cNvSpPr>
            <a:spLocks noGrp="1"/>
          </p:cNvSpPr>
          <p:nvPr>
            <p:ph type="ftr" sz="quarter" idx="11"/>
          </p:nvPr>
        </p:nvSpPr>
        <p:spPr/>
        <p:txBody>
          <a:bodyPr/>
          <a:lstStyle>
            <a:lvl1pPr>
              <a:defRPr sz="1800">
                <a:solidFill>
                  <a:schemeClr val="tx1"/>
                </a:solidFill>
              </a:defRPr>
            </a:lvl1pPr>
          </a:lstStyle>
          <a:p>
            <a:r>
              <a:rPr lang="fr-BE" dirty="0"/>
              <a:t>ROMBAUX Michaël - IG CHARLEROI</a:t>
            </a:r>
          </a:p>
        </p:txBody>
      </p:sp>
      <p:sp>
        <p:nvSpPr>
          <p:cNvPr id="6" name="Espace réservé du numéro de diapositive 5">
            <a:extLst>
              <a:ext uri="{FF2B5EF4-FFF2-40B4-BE49-F238E27FC236}">
                <a16:creationId xmlns:a16="http://schemas.microsoft.com/office/drawing/2014/main" id="{FC075A93-5688-4A58-ADA8-DF646FE35624}"/>
              </a:ext>
            </a:extLst>
          </p:cNvPr>
          <p:cNvSpPr>
            <a:spLocks noGrp="1"/>
          </p:cNvSpPr>
          <p:nvPr>
            <p:ph type="sldNum" sz="quarter" idx="12"/>
          </p:nvPr>
        </p:nvSpPr>
        <p:spPr>
          <a:xfrm>
            <a:off x="8573471" y="6352118"/>
            <a:ext cx="873967" cy="365125"/>
          </a:xfrm>
        </p:spPr>
        <p:txBody>
          <a:bodyPr/>
          <a:lstStyle>
            <a:lvl1pPr>
              <a:defRPr>
                <a:solidFill>
                  <a:schemeClr val="tx1"/>
                </a:solidFill>
              </a:defRPr>
            </a:lvl1pPr>
          </a:lstStyle>
          <a:p>
            <a:fld id="{9350655B-B394-4670-AE82-A64F671D6FCB}" type="slidenum">
              <a:rPr lang="fr-BE" smtClean="0"/>
              <a:pPr/>
              <a:t>‹N°›</a:t>
            </a:fld>
            <a:endParaRPr lang="fr-BE" dirty="0"/>
          </a:p>
        </p:txBody>
      </p:sp>
      <p:pic>
        <p:nvPicPr>
          <p:cNvPr id="7" name="Espace réservé du contenu 6">
            <a:extLst>
              <a:ext uri="{FF2B5EF4-FFF2-40B4-BE49-F238E27FC236}">
                <a16:creationId xmlns:a16="http://schemas.microsoft.com/office/drawing/2014/main" id="{7AB5E27E-269C-467A-9900-B29278C963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30746" y="5995723"/>
            <a:ext cx="2561253" cy="862277"/>
          </a:xfrm>
          <a:prstGeom prst="rect">
            <a:avLst/>
          </a:prstGeom>
        </p:spPr>
      </p:pic>
      <p:pic>
        <p:nvPicPr>
          <p:cNvPr id="8" name="Image 7">
            <a:extLst>
              <a:ext uri="{FF2B5EF4-FFF2-40B4-BE49-F238E27FC236}">
                <a16:creationId xmlns:a16="http://schemas.microsoft.com/office/drawing/2014/main" id="{54DCCEC2-BE5D-4ED6-9CF6-D6FB93185D33}"/>
              </a:ext>
            </a:extLst>
          </p:cNvPr>
          <p:cNvPicPr>
            <a:picLocks noChangeAspect="1"/>
          </p:cNvPicPr>
          <p:nvPr userDrawn="1"/>
        </p:nvPicPr>
        <p:blipFill>
          <a:blip r:embed="rId3"/>
          <a:stretch>
            <a:fillRect/>
          </a:stretch>
        </p:blipFill>
        <p:spPr>
          <a:xfrm>
            <a:off x="9856237" y="0"/>
            <a:ext cx="2335763" cy="848539"/>
          </a:xfrm>
          <a:prstGeom prst="rect">
            <a:avLst/>
          </a:prstGeom>
        </p:spPr>
      </p:pic>
      <p:cxnSp>
        <p:nvCxnSpPr>
          <p:cNvPr id="9" name="Connecteur droit 8">
            <a:extLst>
              <a:ext uri="{FF2B5EF4-FFF2-40B4-BE49-F238E27FC236}">
                <a16:creationId xmlns:a16="http://schemas.microsoft.com/office/drawing/2014/main" id="{6F104673-87FA-45A4-BBD4-8174742F9875}"/>
              </a:ext>
            </a:extLst>
          </p:cNvPr>
          <p:cNvCxnSpPr/>
          <p:nvPr userDrawn="1"/>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339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80B45-6444-4C10-A7DA-75C682969D7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BE"/>
          </a:p>
        </p:txBody>
      </p:sp>
      <p:sp>
        <p:nvSpPr>
          <p:cNvPr id="3" name="Espace réservé du texte 2">
            <a:extLst>
              <a:ext uri="{FF2B5EF4-FFF2-40B4-BE49-F238E27FC236}">
                <a16:creationId xmlns:a16="http://schemas.microsoft.com/office/drawing/2014/main" id="{51CCBBEE-EA64-42DD-9ACA-356D5DB23B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22AA102-5BAB-4AC5-BBA7-45E6115A8244}"/>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5B7960B5-B63B-48DE-A40A-D97568D1E71F}"/>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A1D52057-309B-47C4-B66C-B33EA940D3C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11834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D7514E-DFC4-48E1-8012-2F7412478FF1}"/>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63ADA591-78A3-489D-A113-DB16605A3CB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a:extLst>
              <a:ext uri="{FF2B5EF4-FFF2-40B4-BE49-F238E27FC236}">
                <a16:creationId xmlns:a16="http://schemas.microsoft.com/office/drawing/2014/main" id="{FCC25578-20D4-41BE-A677-909E5F59B75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a:extLst>
              <a:ext uri="{FF2B5EF4-FFF2-40B4-BE49-F238E27FC236}">
                <a16:creationId xmlns:a16="http://schemas.microsoft.com/office/drawing/2014/main" id="{3A64004A-D708-4EC2-9D43-3698FDCC341E}"/>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66D6F0D6-12C3-494F-8318-31BEE94EA529}"/>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DB3613F8-A08F-4C10-9325-1AC18EF637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005486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D25ACA-A00C-4337-BC06-009F4096AAC8}"/>
              </a:ext>
            </a:extLst>
          </p:cNvPr>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E5BA9A54-EB19-4451-8C37-6DA931E3B4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6CCDB7D-906F-4B28-8B1C-09B75E87552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a:extLst>
              <a:ext uri="{FF2B5EF4-FFF2-40B4-BE49-F238E27FC236}">
                <a16:creationId xmlns:a16="http://schemas.microsoft.com/office/drawing/2014/main" id="{416D0E5A-A6D0-48AE-8960-B73D7C9DF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2E79CA75-0741-460A-AA87-7B7BD95788E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a:extLst>
              <a:ext uri="{FF2B5EF4-FFF2-40B4-BE49-F238E27FC236}">
                <a16:creationId xmlns:a16="http://schemas.microsoft.com/office/drawing/2014/main" id="{A421AA60-54B0-4F26-8F5B-403A4455EDBE}"/>
              </a:ext>
            </a:extLst>
          </p:cNvPr>
          <p:cNvSpPr>
            <a:spLocks noGrp="1"/>
          </p:cNvSpPr>
          <p:nvPr>
            <p:ph type="dt" sz="half" idx="10"/>
          </p:nvPr>
        </p:nvSpPr>
        <p:spPr/>
        <p:txBody>
          <a:bodyPr/>
          <a:lstStyle/>
          <a:p>
            <a:r>
              <a:rPr lang="fr-FR"/>
              <a:t>28-08-2019</a:t>
            </a:r>
            <a:endParaRPr lang="fr-BE"/>
          </a:p>
        </p:txBody>
      </p:sp>
      <p:sp>
        <p:nvSpPr>
          <p:cNvPr id="8" name="Espace réservé du pied de page 7">
            <a:extLst>
              <a:ext uri="{FF2B5EF4-FFF2-40B4-BE49-F238E27FC236}">
                <a16:creationId xmlns:a16="http://schemas.microsoft.com/office/drawing/2014/main" id="{F88E8923-B5B7-488D-B9B0-AF7ED5D9ED89}"/>
              </a:ext>
            </a:extLst>
          </p:cNvPr>
          <p:cNvSpPr>
            <a:spLocks noGrp="1"/>
          </p:cNvSpPr>
          <p:nvPr>
            <p:ph type="ftr" sz="quarter" idx="11"/>
          </p:nvPr>
        </p:nvSpPr>
        <p:spPr/>
        <p:txBody>
          <a:bodyPr/>
          <a:lstStyle/>
          <a:p>
            <a:r>
              <a:rPr lang="fr-BE"/>
              <a:t>ROMBAUX Michaël - IG CHARLEROI</a:t>
            </a:r>
          </a:p>
        </p:txBody>
      </p:sp>
      <p:sp>
        <p:nvSpPr>
          <p:cNvPr id="9" name="Espace réservé du numéro de diapositive 8">
            <a:extLst>
              <a:ext uri="{FF2B5EF4-FFF2-40B4-BE49-F238E27FC236}">
                <a16:creationId xmlns:a16="http://schemas.microsoft.com/office/drawing/2014/main" id="{FE8DA46C-5F9E-41F2-BA16-3109331ED19C}"/>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12070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3606A-6DAE-4A59-AA95-E983CEAC8CDF}"/>
              </a:ext>
            </a:extLst>
          </p:cNvPr>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A5DEC02B-9A55-4C48-903F-F50CA2BA728C}"/>
              </a:ext>
            </a:extLst>
          </p:cNvPr>
          <p:cNvSpPr>
            <a:spLocks noGrp="1"/>
          </p:cNvSpPr>
          <p:nvPr>
            <p:ph type="dt" sz="half" idx="10"/>
          </p:nvPr>
        </p:nvSpPr>
        <p:spPr/>
        <p:txBody>
          <a:bodyPr/>
          <a:lstStyle/>
          <a:p>
            <a:r>
              <a:rPr lang="fr-FR"/>
              <a:t>28-08-2019</a:t>
            </a:r>
            <a:endParaRPr lang="fr-BE"/>
          </a:p>
        </p:txBody>
      </p:sp>
      <p:sp>
        <p:nvSpPr>
          <p:cNvPr id="4" name="Espace réservé du pied de page 3">
            <a:extLst>
              <a:ext uri="{FF2B5EF4-FFF2-40B4-BE49-F238E27FC236}">
                <a16:creationId xmlns:a16="http://schemas.microsoft.com/office/drawing/2014/main" id="{A10375B6-9F65-49B2-824C-F059F5C76C19}"/>
              </a:ext>
            </a:extLst>
          </p:cNvPr>
          <p:cNvSpPr>
            <a:spLocks noGrp="1"/>
          </p:cNvSpPr>
          <p:nvPr>
            <p:ph type="ftr" sz="quarter" idx="11"/>
          </p:nvPr>
        </p:nvSpPr>
        <p:spPr/>
        <p:txBody>
          <a:bodyPr/>
          <a:lstStyle/>
          <a:p>
            <a:r>
              <a:rPr lang="fr-BE"/>
              <a:t>ROMBAUX Michaël - IG CHARLEROI</a:t>
            </a:r>
          </a:p>
        </p:txBody>
      </p:sp>
      <p:sp>
        <p:nvSpPr>
          <p:cNvPr id="5" name="Espace réservé du numéro de diapositive 4">
            <a:extLst>
              <a:ext uri="{FF2B5EF4-FFF2-40B4-BE49-F238E27FC236}">
                <a16:creationId xmlns:a16="http://schemas.microsoft.com/office/drawing/2014/main" id="{6D9CA23D-036D-409A-A727-D5EB96FF272B}"/>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893562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11F4F32-9231-445F-82C7-A5959CF947CC}"/>
              </a:ext>
            </a:extLst>
          </p:cNvPr>
          <p:cNvSpPr>
            <a:spLocks noGrp="1"/>
          </p:cNvSpPr>
          <p:nvPr>
            <p:ph type="dt" sz="half" idx="10"/>
          </p:nvPr>
        </p:nvSpPr>
        <p:spPr/>
        <p:txBody>
          <a:bodyPr/>
          <a:lstStyle/>
          <a:p>
            <a:r>
              <a:rPr lang="fr-FR"/>
              <a:t>28-08-2019</a:t>
            </a:r>
            <a:endParaRPr lang="fr-BE"/>
          </a:p>
        </p:txBody>
      </p:sp>
      <p:sp>
        <p:nvSpPr>
          <p:cNvPr id="3" name="Espace réservé du pied de page 2">
            <a:extLst>
              <a:ext uri="{FF2B5EF4-FFF2-40B4-BE49-F238E27FC236}">
                <a16:creationId xmlns:a16="http://schemas.microsoft.com/office/drawing/2014/main" id="{98DDF7D4-6416-4D06-9F28-8CE86376F05C}"/>
              </a:ext>
            </a:extLst>
          </p:cNvPr>
          <p:cNvSpPr>
            <a:spLocks noGrp="1"/>
          </p:cNvSpPr>
          <p:nvPr>
            <p:ph type="ftr" sz="quarter" idx="11"/>
          </p:nvPr>
        </p:nvSpPr>
        <p:spPr/>
        <p:txBody>
          <a:bodyPr/>
          <a:lstStyle/>
          <a:p>
            <a:r>
              <a:rPr lang="fr-BE"/>
              <a:t>ROMBAUX Michaël - IG CHARLEROI</a:t>
            </a:r>
          </a:p>
        </p:txBody>
      </p:sp>
      <p:sp>
        <p:nvSpPr>
          <p:cNvPr id="4" name="Espace réservé du numéro de diapositive 3">
            <a:extLst>
              <a:ext uri="{FF2B5EF4-FFF2-40B4-BE49-F238E27FC236}">
                <a16:creationId xmlns:a16="http://schemas.microsoft.com/office/drawing/2014/main" id="{7E3535AF-2CB7-4F76-9FE2-D65205FA360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414312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5483D0-D47D-414D-8E4B-A2A829DE2B0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a:extLst>
              <a:ext uri="{FF2B5EF4-FFF2-40B4-BE49-F238E27FC236}">
                <a16:creationId xmlns:a16="http://schemas.microsoft.com/office/drawing/2014/main" id="{CE26CD02-7DDD-46CF-9F6A-766E54ED81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a:extLst>
              <a:ext uri="{FF2B5EF4-FFF2-40B4-BE49-F238E27FC236}">
                <a16:creationId xmlns:a16="http://schemas.microsoft.com/office/drawing/2014/main" id="{4D2F5448-A1DB-4913-B06E-431C5CF7E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AB5FE53-7AED-4FBA-AE73-24D298CD274F}"/>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EBEC86D6-C8E1-442F-9820-8A82F6BB599A}"/>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E54F938B-F82D-4586-8737-3B9EFF00BBA1}"/>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427676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705FD7-9AD9-4157-BA25-AA32D129433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a:extLst>
              <a:ext uri="{FF2B5EF4-FFF2-40B4-BE49-F238E27FC236}">
                <a16:creationId xmlns:a16="http://schemas.microsoft.com/office/drawing/2014/main" id="{A30200BB-FADB-4105-95FE-C63FDCB40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a:extLst>
              <a:ext uri="{FF2B5EF4-FFF2-40B4-BE49-F238E27FC236}">
                <a16:creationId xmlns:a16="http://schemas.microsoft.com/office/drawing/2014/main" id="{EEE84AE6-3C55-435B-BDA7-78D5D879F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D3BAD65-0424-4428-9083-4D33CA617353}"/>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36C52C55-0B67-47D2-9FFB-3E1C20662386}"/>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6079939D-A772-4F2B-BC3D-D56346FE0AD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43336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1000"/>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D70CFBA-77C9-444B-A66A-EF9201AA7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81D18F03-F7E0-4320-BC38-1AAF9A4DA6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EF31906-8B95-495F-B53D-D258A5B7C6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fr-FR"/>
              <a:t>28-08-2019</a:t>
            </a:r>
            <a:endParaRPr lang="fr-BE" dirty="0"/>
          </a:p>
        </p:txBody>
      </p:sp>
      <p:sp>
        <p:nvSpPr>
          <p:cNvPr id="5" name="Espace réservé du pied de page 4">
            <a:extLst>
              <a:ext uri="{FF2B5EF4-FFF2-40B4-BE49-F238E27FC236}">
                <a16:creationId xmlns:a16="http://schemas.microsoft.com/office/drawing/2014/main" id="{74AECAD3-C514-4257-BC35-E4891AF837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BE"/>
              <a:t>ROMBAUX Michaël - IG CHARLEROI</a:t>
            </a:r>
          </a:p>
        </p:txBody>
      </p:sp>
      <p:sp>
        <p:nvSpPr>
          <p:cNvPr id="6" name="Espace réservé du numéro de diapositive 5">
            <a:extLst>
              <a:ext uri="{FF2B5EF4-FFF2-40B4-BE49-F238E27FC236}">
                <a16:creationId xmlns:a16="http://schemas.microsoft.com/office/drawing/2014/main" id="{7A593369-2D35-4F66-8384-A755039E4A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0655B-B394-4670-AE82-A64F671D6FCB}" type="slidenum">
              <a:rPr lang="fr-BE" smtClean="0"/>
              <a:t>‹N°›</a:t>
            </a:fld>
            <a:endParaRPr lang="fr-BE"/>
          </a:p>
        </p:txBody>
      </p:sp>
    </p:spTree>
    <p:extLst>
      <p:ext uri="{BB962C8B-B14F-4D97-AF65-F5344CB8AC3E}">
        <p14:creationId xmlns:p14="http://schemas.microsoft.com/office/powerpoint/2010/main" val="2289245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2220686" y="1964581"/>
            <a:ext cx="7016620" cy="2264047"/>
          </a:xfrm>
          <a:noFill/>
          <a:effectLst>
            <a:softEdge rad="12700"/>
          </a:effectLst>
        </p:spPr>
        <p:txBody>
          <a:bodyPr>
            <a:noAutofit/>
          </a:bodyPr>
          <a:lstStyle/>
          <a:p>
            <a:r>
              <a:rPr lang="fr-BE" sz="5400" b="1" dirty="0">
                <a:solidFill>
                  <a:schemeClr val="accent1">
                    <a:lumMod val="75000"/>
                  </a:schemeClr>
                </a:solidFill>
                <a:effectLst>
                  <a:outerShdw blurRad="38100" dist="38100" dir="2700000" algn="tl">
                    <a:srgbClr val="000000">
                      <a:alpha val="43137"/>
                    </a:srgbClr>
                  </a:outerShdw>
                </a:effectLst>
              </a:rPr>
              <a:t>Apprendre à collaborer </a:t>
            </a:r>
            <a:br>
              <a:rPr lang="fr-BE" sz="5400" b="1" dirty="0">
                <a:solidFill>
                  <a:schemeClr val="accent1">
                    <a:lumMod val="75000"/>
                  </a:schemeClr>
                </a:solidFill>
                <a:effectLst>
                  <a:outerShdw blurRad="38100" dist="38100" dir="2700000" algn="tl">
                    <a:srgbClr val="000000">
                      <a:alpha val="43137"/>
                    </a:srgbClr>
                  </a:outerShdw>
                </a:effectLst>
              </a:rPr>
            </a:br>
            <a:r>
              <a:rPr lang="fr-BE" sz="5400" b="1" dirty="0">
                <a:solidFill>
                  <a:schemeClr val="accent1">
                    <a:lumMod val="75000"/>
                  </a:schemeClr>
                </a:solidFill>
                <a:effectLst>
                  <a:outerShdw blurRad="38100" dist="38100" dir="2700000" algn="tl">
                    <a:srgbClr val="000000">
                      <a:alpha val="43137"/>
                    </a:srgbClr>
                  </a:outerShdw>
                </a:effectLst>
              </a:rPr>
              <a:t>par le langage et la vision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a:t>
            </a:fld>
            <a:endParaRPr lang="fr-BE" dirty="0"/>
          </a:p>
        </p:txBody>
      </p:sp>
      <p:cxnSp>
        <p:nvCxnSpPr>
          <p:cNvPr id="22" name="Connecteur droit 21">
            <a:extLst>
              <a:ext uri="{FF2B5EF4-FFF2-40B4-BE49-F238E27FC236}">
                <a16:creationId xmlns:a16="http://schemas.microsoft.com/office/drawing/2014/main" id="{8EB43B94-9193-4AF4-A812-FBD98C603E71}"/>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19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10</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non-supervisé =&gt; aucun contrôle sur les outputs</a:t>
            </a:r>
          </a:p>
          <a:p>
            <a:pPr marL="342900" lvl="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Principe d’une compétition entre 1 discriminateur et 1 générateur</a:t>
            </a:r>
          </a:p>
          <a:p>
            <a:pPr marL="342900" lvl="0" indent="-342900" eaLnBrk="0" fontAlgn="base" hangingPunct="0">
              <a:spcBef>
                <a:spcPct val="0"/>
              </a:spcBef>
              <a:spcAft>
                <a:spcPct val="0"/>
              </a:spcAft>
              <a:buFont typeface="Wingdings" panose="05000000000000000000" pitchFamily="2" charset="2"/>
              <a:buChar char="Ø"/>
            </a:pPr>
            <a:endParaRPr lang="fr-BE" sz="2400" dirty="0"/>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générateur (</a:t>
            </a:r>
            <a:r>
              <a:rPr lang="fr-BE" altLang="fr-FR" sz="2400" dirty="0" err="1">
                <a:solidFill>
                  <a:schemeClr val="accent1">
                    <a:lumMod val="50000"/>
                  </a:schemeClr>
                </a:solidFill>
                <a:latin typeface="Verdana" panose="020B0604030504040204" pitchFamily="34" charset="0"/>
                <a:cs typeface="Times New Roman" panose="02020603050405020304" pitchFamily="18" charset="0"/>
              </a:rPr>
              <a:t>Random</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Noise)</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discriminateur (Dataset ou images G(x))</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Verdana" panose="020B0604030504040204" pitchFamily="34" charset="0"/>
                <a:cs typeface="Times New Roman" panose="02020603050405020304" pitchFamily="18" charset="0"/>
              </a:rPr>
              <a:t> Principe de rétropropagation</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Apprend les features de lui-même</a:t>
            </a: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2"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664822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11</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input (</a:t>
            </a:r>
            <a:r>
              <a:rPr kumimoji="0" lang="fr-BE" altLang="fr-FR" sz="2400" b="0" i="0" u="none" strike="noStrike" cap="none" normalizeH="0" baseline="0" dirty="0" err="1">
                <a:ln>
                  <a:noFill/>
                </a:ln>
                <a:solidFill>
                  <a:schemeClr val="accent1">
                    <a:lumMod val="50000"/>
                  </a:schemeClr>
                </a:solidFill>
                <a:effectLst/>
                <a:latin typeface="Arial" panose="020B0604020202020204" pitchFamily="34" charset="0"/>
              </a:rPr>
              <a:t>Random</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Noise)</a:t>
            </a:r>
          </a:p>
          <a:p>
            <a:pPr lvl="1"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800100" lvl="1" indent="-342900" eaLnBrk="0" fontAlgn="base" hangingPunct="0">
              <a:spcBef>
                <a:spcPct val="0"/>
              </a:spcBef>
              <a:spcAft>
                <a:spcPct val="0"/>
              </a:spcAft>
              <a:buFont typeface="Wingdings" panose="05000000000000000000" pitchFamily="2" charset="2"/>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Bruit blanc gaussien </a:t>
            </a:r>
          </a:p>
          <a:p>
            <a:pPr marL="800100" lvl="1" indent="-342900" eaLnBrk="0" fontAlgn="base" hangingPunct="0">
              <a:spcBef>
                <a:spcPct val="0"/>
              </a:spcBef>
              <a:spcAft>
                <a:spcPct val="0"/>
              </a:spcAft>
              <a:buFont typeface="Wingdings" panose="05000000000000000000" pitchFamily="2" charset="2"/>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Permet une entrée aléatoire structurée</a:t>
            </a:r>
          </a:p>
          <a:p>
            <a:pPr marL="800100" lvl="1"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Arial" panose="020B0604020202020204" pitchFamily="34" charset="0"/>
              </a:rPr>
              <a:t>Input toujours différent</a:t>
            </a:r>
          </a:p>
          <a:p>
            <a:pPr marL="800100" lvl="1"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Arial" panose="020B0604020202020204" pitchFamily="34" charset="0"/>
              </a:rPr>
              <a:t>Générateur non déterministe </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Image 1">
            <a:extLst>
              <a:ext uri="{FF2B5EF4-FFF2-40B4-BE49-F238E27FC236}">
                <a16:creationId xmlns:a16="http://schemas.microsoft.com/office/drawing/2014/main" id="{BFF5B44F-96FF-4904-9CF2-74EB4AC15A35}"/>
              </a:ext>
            </a:extLst>
          </p:cNvPr>
          <p:cNvPicPr>
            <a:picLocks noChangeAspect="1"/>
          </p:cNvPicPr>
          <p:nvPr/>
        </p:nvPicPr>
        <p:blipFill>
          <a:blip r:embed="rId2"/>
          <a:stretch>
            <a:fillRect/>
          </a:stretch>
        </p:blipFill>
        <p:spPr>
          <a:xfrm>
            <a:off x="8734426" y="2249785"/>
            <a:ext cx="2081212" cy="2036294"/>
          </a:xfrm>
          <a:prstGeom prst="rect">
            <a:avLst/>
          </a:prstGeom>
        </p:spPr>
      </p:pic>
      <p:pic>
        <p:nvPicPr>
          <p:cNvPr id="3" name="Image 2">
            <a:extLst>
              <a:ext uri="{FF2B5EF4-FFF2-40B4-BE49-F238E27FC236}">
                <a16:creationId xmlns:a16="http://schemas.microsoft.com/office/drawing/2014/main" id="{84082E7E-8B96-48D1-8087-CC0EED4A865E}"/>
              </a:ext>
            </a:extLst>
          </p:cNvPr>
          <p:cNvPicPr>
            <a:picLocks noChangeAspect="1"/>
          </p:cNvPicPr>
          <p:nvPr/>
        </p:nvPicPr>
        <p:blipFill>
          <a:blip r:embed="rId3"/>
          <a:stretch>
            <a:fillRect/>
          </a:stretch>
        </p:blipFill>
        <p:spPr>
          <a:xfrm>
            <a:off x="6257924" y="3738342"/>
            <a:ext cx="2352675" cy="1689648"/>
          </a:xfrm>
          <a:prstGeom prst="rect">
            <a:avLst/>
          </a:prstGeom>
        </p:spPr>
      </p:pic>
    </p:spTree>
    <p:extLst>
      <p:ext uri="{BB962C8B-B14F-4D97-AF65-F5344CB8AC3E}">
        <p14:creationId xmlns:p14="http://schemas.microsoft.com/office/powerpoint/2010/main" val="1276381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12</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MNIST		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(B/W)</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Image 1">
            <a:extLst>
              <a:ext uri="{FF2B5EF4-FFF2-40B4-BE49-F238E27FC236}">
                <a16:creationId xmlns:a16="http://schemas.microsoft.com/office/drawing/2014/main" id="{F96DC21E-CC96-499E-857F-E040AAB59DD2}"/>
              </a:ext>
            </a:extLst>
          </p:cNvPr>
          <p:cNvPicPr>
            <a:picLocks noChangeAspect="1"/>
          </p:cNvPicPr>
          <p:nvPr/>
        </p:nvPicPr>
        <p:blipFill>
          <a:blip r:embed="rId2"/>
          <a:stretch>
            <a:fillRect/>
          </a:stretch>
        </p:blipFill>
        <p:spPr>
          <a:xfrm>
            <a:off x="6511794" y="2249785"/>
            <a:ext cx="4333875" cy="3250406"/>
          </a:xfrm>
          <a:prstGeom prst="rect">
            <a:avLst/>
          </a:prstGeom>
        </p:spPr>
      </p:pic>
    </p:spTree>
    <p:extLst>
      <p:ext uri="{BB962C8B-B14F-4D97-AF65-F5344CB8AC3E}">
        <p14:creationId xmlns:p14="http://schemas.microsoft.com/office/powerpoint/2010/main" val="4271643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5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10		</a:t>
            </a:r>
            <a:r>
              <a:rPr lang="fr-BE" altLang="fr-FR" sz="2400" dirty="0">
                <a:solidFill>
                  <a:schemeClr val="accent1">
                    <a:lumMod val="50000"/>
                  </a:schemeClr>
                </a:solidFill>
                <a:latin typeface="Arial" panose="020B0604020202020204" pitchFamily="34" charset="0"/>
              </a:rPr>
              <a:t>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6" name="Image 5">
            <a:extLst>
              <a:ext uri="{FF2B5EF4-FFF2-40B4-BE49-F238E27FC236}">
                <a16:creationId xmlns:a16="http://schemas.microsoft.com/office/drawing/2014/main" id="{0A3B4C94-04B6-4829-A085-1CF10218F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5074" y="2074713"/>
            <a:ext cx="4781551" cy="3586163"/>
          </a:xfrm>
          <a:prstGeom prst="rect">
            <a:avLst/>
          </a:prstGeom>
        </p:spPr>
      </p:pic>
    </p:spTree>
    <p:extLst>
      <p:ext uri="{BB962C8B-B14F-4D97-AF65-F5344CB8AC3E}">
        <p14:creationId xmlns:p14="http://schemas.microsoft.com/office/powerpoint/2010/main" val="96520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64"/>
                                        </p:tgtEl>
                                        <p:attrNameLst>
                                          <p:attrName>style.visibility</p:attrName>
                                        </p:attrNameLst>
                                      </p:cBhvr>
                                      <p:to>
                                        <p:strVal val="visible"/>
                                      </p:to>
                                    </p:set>
                                    <p:animEffect transition="in" filter="randombar(horizontal)">
                                      <p:cBhvr>
                                        <p:cTn id="7" dur="500"/>
                                        <p:tgtEl>
                                          <p:spTgt spid="2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50000"/>
                  </a:schemeClr>
                </a:solidFill>
                <a:latin typeface="Arial" panose="020B0604020202020204" pitchFamily="34" charset="0"/>
              </a:rPr>
              <a:t>Cifar</a:t>
            </a:r>
            <a:r>
              <a:rPr lang="fr-BE" altLang="fr-FR" sz="2400" dirty="0">
                <a:solidFill>
                  <a:schemeClr val="accent1">
                    <a:lumMod val="50000"/>
                  </a:schemeClr>
                </a:solidFill>
                <a:latin typeface="Arial" panose="020B0604020202020204" pitchFamily="34" charset="0"/>
              </a:rPr>
              <a:t> 100		100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D426E65C-2903-45CE-B73C-3B8CDF7A3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937" y="2137392"/>
            <a:ext cx="4668513" cy="3501384"/>
          </a:xfrm>
          <a:prstGeom prst="rect">
            <a:avLst/>
          </a:prstGeom>
        </p:spPr>
      </p:pic>
    </p:spTree>
    <p:extLst>
      <p:ext uri="{BB962C8B-B14F-4D97-AF65-F5344CB8AC3E}">
        <p14:creationId xmlns:p14="http://schemas.microsoft.com/office/powerpoint/2010/main" val="401046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15</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STL 10		10 classes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96</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x 96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81564629-8C8D-489C-839D-D3377C7B7EFE}"/>
              </a:ext>
            </a:extLst>
          </p:cNvPr>
          <p:cNvPicPr>
            <a:picLocks noChangeAspect="1"/>
          </p:cNvPicPr>
          <p:nvPr/>
        </p:nvPicPr>
        <p:blipFill>
          <a:blip r:embed="rId2"/>
          <a:stretch>
            <a:fillRect/>
          </a:stretch>
        </p:blipFill>
        <p:spPr>
          <a:xfrm>
            <a:off x="6933034" y="2011098"/>
            <a:ext cx="3620666" cy="3693811"/>
          </a:xfrm>
          <a:prstGeom prst="rect">
            <a:avLst/>
          </a:prstGeom>
        </p:spPr>
      </p:pic>
    </p:spTree>
    <p:extLst>
      <p:ext uri="{BB962C8B-B14F-4D97-AF65-F5344CB8AC3E}">
        <p14:creationId xmlns:p14="http://schemas.microsoft.com/office/powerpoint/2010/main" val="1804044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16</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Arial" panose="020B0604020202020204" pitchFamily="34" charset="0"/>
              </a:rPr>
              <a:t>Fashion MNIST</a:t>
            </a:r>
            <a:r>
              <a:rPr lang="fr-BE" altLang="fr-FR" sz="2400" dirty="0">
                <a:solidFill>
                  <a:schemeClr val="accent1">
                    <a:lumMod val="50000"/>
                  </a:schemeClr>
                </a:solidFill>
                <a:latin typeface="Arial" panose="020B0604020202020204" pitchFamily="34" charset="0"/>
              </a:rPr>
              <a:t>	100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a:t>
            </a:r>
            <a:r>
              <a:rPr lang="fr-BE" altLang="fr-FR" sz="2400" dirty="0" err="1">
                <a:solidFill>
                  <a:schemeClr val="accent1">
                    <a:lumMod val="50000"/>
                  </a:schemeClr>
                </a:solidFill>
                <a:latin typeface="Arial" panose="020B0604020202020204" pitchFamily="34" charset="0"/>
              </a:rPr>
              <a:t>Greyscale</a:t>
            </a:r>
            <a:r>
              <a:rPr lang="fr-BE" altLang="fr-FR" sz="2400" dirty="0">
                <a:solidFill>
                  <a:schemeClr val="accent1">
                    <a:lumMod val="50000"/>
                  </a:schemeClr>
                </a:solidFill>
                <a:latin typeface="Arial" panose="020B0604020202020204" pitchFamily="34" charset="0"/>
              </a:rPr>
              <a:t>)</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47EDAB72-01E3-4F07-8937-32E7F67F6051}"/>
              </a:ext>
            </a:extLst>
          </p:cNvPr>
          <p:cNvPicPr>
            <a:picLocks noChangeAspect="1"/>
          </p:cNvPicPr>
          <p:nvPr/>
        </p:nvPicPr>
        <p:blipFill>
          <a:blip r:embed="rId2"/>
          <a:stretch>
            <a:fillRect/>
          </a:stretch>
        </p:blipFill>
        <p:spPr>
          <a:xfrm>
            <a:off x="6759444" y="2065804"/>
            <a:ext cx="4379817" cy="3280636"/>
          </a:xfrm>
          <a:prstGeom prst="rect">
            <a:avLst/>
          </a:prstGeom>
        </p:spPr>
      </p:pic>
    </p:spTree>
    <p:extLst>
      <p:ext uri="{BB962C8B-B14F-4D97-AF65-F5344CB8AC3E}">
        <p14:creationId xmlns:p14="http://schemas.microsoft.com/office/powerpoint/2010/main" val="955666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17</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60000"/>
                    <a:lumOff val="40000"/>
                  </a:schemeClr>
                </a:solidFill>
                <a:latin typeface="Arial" panose="020B0604020202020204" pitchFamily="34" charset="0"/>
              </a:rPr>
              <a:t>Fashion MNIST</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EMNIST		62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46BA948D-DE57-424C-A472-CC3D1897D3D2}"/>
              </a:ext>
            </a:extLst>
          </p:cNvPr>
          <p:cNvPicPr>
            <a:picLocks noChangeAspect="1"/>
          </p:cNvPicPr>
          <p:nvPr/>
        </p:nvPicPr>
        <p:blipFill>
          <a:blip r:embed="rId2"/>
          <a:stretch>
            <a:fillRect/>
          </a:stretch>
        </p:blipFill>
        <p:spPr>
          <a:xfrm>
            <a:off x="7232179" y="1986388"/>
            <a:ext cx="2893104" cy="3459416"/>
          </a:xfrm>
          <a:prstGeom prst="rect">
            <a:avLst/>
          </a:prstGeom>
        </p:spPr>
      </p:pic>
    </p:spTree>
    <p:extLst>
      <p:ext uri="{BB962C8B-B14F-4D97-AF65-F5344CB8AC3E}">
        <p14:creationId xmlns:p14="http://schemas.microsoft.com/office/powerpoint/2010/main" val="3475035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18</a:t>
            </a:fld>
            <a:endParaRPr lang="fr-BE" dirty="0"/>
          </a:p>
        </p:txBody>
      </p:sp>
      <p:sp>
        <p:nvSpPr>
          <p:cNvPr id="2053" name="AutoShape 9">
            <a:extLst>
              <a:ext uri="{FF2B5EF4-FFF2-40B4-BE49-F238E27FC236}">
                <a16:creationId xmlns:a16="http://schemas.microsoft.com/office/drawing/2014/main" id="{FEDD03D1-9358-4E6C-A351-846825F53309}"/>
              </a:ext>
            </a:extLst>
          </p:cNvPr>
          <p:cNvSpPr>
            <a:spLocks noChangeArrowheads="1"/>
          </p:cNvSpPr>
          <p:nvPr/>
        </p:nvSpPr>
        <p:spPr bwMode="auto">
          <a:xfrm>
            <a:off x="1871098" y="4025614"/>
            <a:ext cx="1837755" cy="169599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2054" name="AutoShape 15">
            <a:extLst>
              <a:ext uri="{FF2B5EF4-FFF2-40B4-BE49-F238E27FC236}">
                <a16:creationId xmlns:a16="http://schemas.microsoft.com/office/drawing/2014/main" id="{E9E2F534-A802-42BA-B32E-2D808471AA87}"/>
              </a:ext>
            </a:extLst>
          </p:cNvPr>
          <p:cNvSpPr>
            <a:spLocks noChangeArrowheads="1"/>
          </p:cNvSpPr>
          <p:nvPr/>
        </p:nvSpPr>
        <p:spPr bwMode="auto">
          <a:xfrm>
            <a:off x="5941567" y="2585461"/>
            <a:ext cx="1975941" cy="1721918"/>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ZoneTexte 27">
            <a:extLst>
              <a:ext uri="{FF2B5EF4-FFF2-40B4-BE49-F238E27FC236}">
                <a16:creationId xmlns:a16="http://schemas.microsoft.com/office/drawing/2014/main" id="{F5A71331-0FB2-4218-B940-0688DE28F288}"/>
              </a:ext>
            </a:extLst>
          </p:cNvPr>
          <p:cNvSpPr txBox="1"/>
          <p:nvPr/>
        </p:nvSpPr>
        <p:spPr>
          <a:xfrm>
            <a:off x="206950" y="5398444"/>
            <a:ext cx="5166049" cy="646331"/>
          </a:xfrm>
          <a:prstGeom prst="rect">
            <a:avLst/>
          </a:prstGeom>
          <a:solidFill>
            <a:srgbClr val="FFFFFF">
              <a:alpha val="66000"/>
            </a:srgbClr>
          </a:solidFill>
          <a:ln>
            <a:solidFill>
              <a:srgbClr val="000000"/>
            </a:solidFill>
          </a:ln>
          <a:effectLst>
            <a:outerShdw blurRad="50800" dist="50800" dir="5400000" algn="ctr" rotWithShape="0">
              <a:schemeClr val="accent1">
                <a:lumMod val="75000"/>
              </a:schemeClr>
            </a:outerShdw>
          </a:effectLst>
        </p:spPr>
        <p:txBody>
          <a:bodyPr wrap="square" rtlCol="0">
            <a:spAutoFit/>
          </a:bodyPr>
          <a:lstStyle/>
          <a:p>
            <a:r>
              <a:rPr lang="fr-BE" dirty="0"/>
              <a:t>Objectif : Produire des outputs aussi réaliste que possible à partir de zéro</a:t>
            </a:r>
          </a:p>
        </p:txBody>
      </p:sp>
      <p:sp>
        <p:nvSpPr>
          <p:cNvPr id="29" name="ZoneTexte 28">
            <a:extLst>
              <a:ext uri="{FF2B5EF4-FFF2-40B4-BE49-F238E27FC236}">
                <a16:creationId xmlns:a16="http://schemas.microsoft.com/office/drawing/2014/main" id="{9E2D5DF1-20C8-4614-B32A-02E424E4B7BA}"/>
              </a:ext>
            </a:extLst>
          </p:cNvPr>
          <p:cNvSpPr txBox="1"/>
          <p:nvPr/>
        </p:nvSpPr>
        <p:spPr>
          <a:xfrm>
            <a:off x="7335168" y="3756946"/>
            <a:ext cx="2152650" cy="923330"/>
          </a:xfrm>
          <a:prstGeom prst="rect">
            <a:avLst/>
          </a:prstGeom>
          <a:solidFill>
            <a:srgbClr val="FFFFFF">
              <a:alpha val="66000"/>
            </a:srgbClr>
          </a:solidFill>
          <a:ln>
            <a:solidFill>
              <a:srgbClr val="000000"/>
            </a:solidFill>
          </a:ln>
          <a:effectLst>
            <a:outerShdw blurRad="50800" dist="50800" dir="5400000" algn="ctr" rotWithShape="0">
              <a:schemeClr val="accent6">
                <a:lumMod val="75000"/>
              </a:schemeClr>
            </a:outerShdw>
          </a:effectLst>
        </p:spPr>
        <p:txBody>
          <a:bodyPr wrap="square" rtlCol="0">
            <a:spAutoFit/>
          </a:bodyPr>
          <a:lstStyle/>
          <a:p>
            <a:r>
              <a:rPr lang="fr-BE" dirty="0"/>
              <a:t>Objectif : Identifier les vraies et fausses images</a:t>
            </a:r>
          </a:p>
        </p:txBody>
      </p:sp>
      <p:sp>
        <p:nvSpPr>
          <p:cNvPr id="3" name="Flèche : double flèche horizontale 2">
            <a:extLst>
              <a:ext uri="{FF2B5EF4-FFF2-40B4-BE49-F238E27FC236}">
                <a16:creationId xmlns:a16="http://schemas.microsoft.com/office/drawing/2014/main" id="{D02C0623-3B61-4505-8BA2-6CA8513B4057}"/>
              </a:ext>
            </a:extLst>
          </p:cNvPr>
          <p:cNvSpPr/>
          <p:nvPr/>
        </p:nvSpPr>
        <p:spPr>
          <a:xfrm>
            <a:off x="4038185" y="3833909"/>
            <a:ext cx="1699885" cy="646331"/>
          </a:xfrm>
          <a:prstGeom prst="lef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 name="Organigramme : Stockage interne 1">
            <a:extLst>
              <a:ext uri="{FF2B5EF4-FFF2-40B4-BE49-F238E27FC236}">
                <a16:creationId xmlns:a16="http://schemas.microsoft.com/office/drawing/2014/main" id="{4EF72D9C-CD94-4016-950F-2C0B3B74E7F9}"/>
              </a:ext>
            </a:extLst>
          </p:cNvPr>
          <p:cNvSpPr/>
          <p:nvPr/>
        </p:nvSpPr>
        <p:spPr>
          <a:xfrm>
            <a:off x="3463962" y="1845976"/>
            <a:ext cx="1344706" cy="1197440"/>
          </a:xfrm>
          <a:prstGeom prst="flowChartInternalStorag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BE" dirty="0"/>
              <a:t>Jeu de données</a:t>
            </a:r>
          </a:p>
          <a:p>
            <a:pPr algn="ctr"/>
            <a:r>
              <a:rPr lang="fr-BE" dirty="0"/>
              <a:t>fondé</a:t>
            </a:r>
          </a:p>
        </p:txBody>
      </p:sp>
      <p:sp>
        <p:nvSpPr>
          <p:cNvPr id="5" name="Flèche : droite 4">
            <a:extLst>
              <a:ext uri="{FF2B5EF4-FFF2-40B4-BE49-F238E27FC236}">
                <a16:creationId xmlns:a16="http://schemas.microsoft.com/office/drawing/2014/main" id="{362A6097-8703-4BC2-95E3-0F06E27F395D}"/>
              </a:ext>
            </a:extLst>
          </p:cNvPr>
          <p:cNvSpPr/>
          <p:nvPr/>
        </p:nvSpPr>
        <p:spPr>
          <a:xfrm rot="2124767">
            <a:off x="5010241" y="2575461"/>
            <a:ext cx="702593" cy="645788"/>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ZoneTexte 5">
            <a:extLst>
              <a:ext uri="{FF2B5EF4-FFF2-40B4-BE49-F238E27FC236}">
                <a16:creationId xmlns:a16="http://schemas.microsoft.com/office/drawing/2014/main" id="{9E6AEB4F-13F9-4690-862E-3A675E1870A4}"/>
              </a:ext>
            </a:extLst>
          </p:cNvPr>
          <p:cNvSpPr txBox="1"/>
          <p:nvPr/>
        </p:nvSpPr>
        <p:spPr>
          <a:xfrm>
            <a:off x="4038185" y="4416141"/>
            <a:ext cx="2323652" cy="369332"/>
          </a:xfrm>
          <a:prstGeom prst="rect">
            <a:avLst/>
          </a:prstGeom>
          <a:noFill/>
        </p:spPr>
        <p:txBody>
          <a:bodyPr wrap="square" rtlCol="0">
            <a:spAutoFit/>
          </a:bodyPr>
          <a:lstStyle/>
          <a:p>
            <a:r>
              <a:rPr lang="fr-BE"/>
              <a:t>Rétropropagation</a:t>
            </a:r>
            <a:endParaRPr lang="fr-BE" dirty="0"/>
          </a:p>
        </p:txBody>
      </p:sp>
    </p:spTree>
    <p:extLst>
      <p:ext uri="{BB962C8B-B14F-4D97-AF65-F5344CB8AC3E}">
        <p14:creationId xmlns:p14="http://schemas.microsoft.com/office/powerpoint/2010/main" val="996159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19</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936" y="3847614"/>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25691" y="3467152"/>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803" y="1285209"/>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5451555" y="2231140"/>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608453" y="4702584"/>
            <a:ext cx="1856346"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G(z)</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78266" y="4148287"/>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4449765" y="2031626"/>
            <a:ext cx="20363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Image Réelle</a:t>
            </a:r>
            <a:endParaRPr kumimoji="0" lang="fr-BE" altLang="fr-FR" sz="16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492620" y="2818417"/>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5294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Plan de la présentation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a:t>
            </a:fld>
            <a:endParaRPr lang="fr-BE" dirty="0"/>
          </a:p>
        </p:txBody>
      </p:sp>
      <p:sp>
        <p:nvSpPr>
          <p:cNvPr id="2" name="ZoneTexte 1">
            <a:extLst>
              <a:ext uri="{FF2B5EF4-FFF2-40B4-BE49-F238E27FC236}">
                <a16:creationId xmlns:a16="http://schemas.microsoft.com/office/drawing/2014/main" id="{1F89FC10-8124-4531-A0C3-2E6E8F1E77BA}"/>
              </a:ext>
            </a:extLst>
          </p:cNvPr>
          <p:cNvSpPr txBox="1"/>
          <p:nvPr/>
        </p:nvSpPr>
        <p:spPr>
          <a:xfrm>
            <a:off x="1791478" y="1699678"/>
            <a:ext cx="10074207" cy="3539430"/>
          </a:xfrm>
          <a:prstGeom prst="rect">
            <a:avLst/>
          </a:prstGeom>
          <a:noFill/>
        </p:spPr>
        <p:txBody>
          <a:bodyPr wrap="square" rtlCol="0">
            <a:spAutoFit/>
          </a:bodyPr>
          <a:lstStyle/>
          <a:p>
            <a:pPr marL="285750" indent="-285750">
              <a:buFont typeface="Wingdings" panose="05000000000000000000" pitchFamily="2" charset="2"/>
              <a:buChar char="Ø"/>
            </a:pPr>
            <a:r>
              <a:rPr lang="fr-BE" sz="3200" dirty="0">
                <a:solidFill>
                  <a:schemeClr val="accent1">
                    <a:lumMod val="75000"/>
                  </a:schemeClr>
                </a:solidFill>
              </a:rPr>
              <a:t> Introduction</a:t>
            </a:r>
          </a:p>
          <a:p>
            <a:pPr marL="285750" indent="-285750">
              <a:buFont typeface="Wingdings" panose="05000000000000000000" pitchFamily="2" charset="2"/>
              <a:buChar char="Ø"/>
            </a:pPr>
            <a:r>
              <a:rPr lang="fr-BE" sz="3200" dirty="0">
                <a:solidFill>
                  <a:schemeClr val="accent1">
                    <a:lumMod val="75000"/>
                  </a:schemeClr>
                </a:solidFill>
              </a:rPr>
              <a:t> Les réseaux de neurones</a:t>
            </a:r>
          </a:p>
          <a:p>
            <a:pPr marL="1371600" lvl="2" indent="-457200">
              <a:buFont typeface="Wingdings" panose="05000000000000000000" pitchFamily="2" charset="2"/>
              <a:buChar char="q"/>
            </a:pPr>
            <a:r>
              <a:rPr lang="fr-BE" sz="3200" dirty="0">
                <a:solidFill>
                  <a:schemeClr val="accent1">
                    <a:lumMod val="75000"/>
                  </a:schemeClr>
                </a:solidFill>
              </a:rPr>
              <a:t>GAN (Generative Adversarial Net)</a:t>
            </a:r>
          </a:p>
          <a:p>
            <a:pPr marL="1371600" lvl="2" indent="-457200">
              <a:buFont typeface="Wingdings" panose="05000000000000000000" pitchFamily="2" charset="2"/>
              <a:buChar char="q"/>
            </a:pPr>
            <a:r>
              <a:rPr lang="fr-BE" sz="3200" dirty="0">
                <a:solidFill>
                  <a:schemeClr val="accent1">
                    <a:lumMod val="75000"/>
                  </a:schemeClr>
                </a:solidFill>
              </a:rPr>
              <a:t>CGAN (Conditional Generative Adversarial Net)</a:t>
            </a:r>
          </a:p>
          <a:p>
            <a:pPr marL="457200" indent="-457200">
              <a:buFont typeface="Wingdings" panose="05000000000000000000" pitchFamily="2" charset="2"/>
              <a:buChar char="Ø"/>
            </a:pPr>
            <a:r>
              <a:rPr lang="fr-BE" sz="3200" dirty="0">
                <a:solidFill>
                  <a:schemeClr val="accent1">
                    <a:lumMod val="75000"/>
                  </a:schemeClr>
                </a:solidFill>
              </a:rPr>
              <a:t>L’environnement</a:t>
            </a:r>
          </a:p>
          <a:p>
            <a:pPr marL="285750" indent="-285750">
              <a:buFont typeface="Wingdings" panose="05000000000000000000" pitchFamily="2" charset="2"/>
              <a:buChar char="Ø"/>
            </a:pPr>
            <a:r>
              <a:rPr lang="fr-BE" sz="3200" dirty="0">
                <a:solidFill>
                  <a:schemeClr val="accent1">
                    <a:lumMod val="75000"/>
                  </a:schemeClr>
                </a:solidFill>
              </a:rPr>
              <a:t> Les résultats</a:t>
            </a:r>
          </a:p>
          <a:p>
            <a:pPr marL="285750" indent="-285750">
              <a:buFont typeface="Wingdings" panose="05000000000000000000" pitchFamily="2" charset="2"/>
              <a:buChar char="Ø"/>
            </a:pPr>
            <a:r>
              <a:rPr lang="fr-BE" sz="3200" dirty="0">
                <a:solidFill>
                  <a:schemeClr val="accent1">
                    <a:lumMod val="75000"/>
                  </a:schemeClr>
                </a:solidFill>
              </a:rPr>
              <a:t> Conclusion</a:t>
            </a:r>
          </a:p>
        </p:txBody>
      </p:sp>
    </p:spTree>
    <p:extLst>
      <p:ext uri="{BB962C8B-B14F-4D97-AF65-F5344CB8AC3E}">
        <p14:creationId xmlns:p14="http://schemas.microsoft.com/office/powerpoint/2010/main" val="1216534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20</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supervisé</a:t>
            </a:r>
          </a:p>
          <a:p>
            <a:pPr marL="342900" lvl="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Principe d’une compétition entre 1 discriminateur et 1 générateur</a:t>
            </a:r>
          </a:p>
          <a:p>
            <a:pPr marL="342900" lvl="0" indent="-342900" eaLnBrk="0" fontAlgn="base" hangingPunct="0">
              <a:spcBef>
                <a:spcPct val="0"/>
              </a:spcBef>
              <a:spcAft>
                <a:spcPct val="0"/>
              </a:spcAft>
              <a:buFont typeface="Wingdings" panose="05000000000000000000" pitchFamily="2" charset="2"/>
              <a:buChar char="Ø"/>
            </a:pPr>
            <a:endParaRPr lang="fr-BE" sz="2400" dirty="0"/>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générateur (</a:t>
            </a:r>
            <a:r>
              <a:rPr lang="fr-BE" altLang="fr-FR" sz="2400" dirty="0" err="1">
                <a:solidFill>
                  <a:schemeClr val="accent1">
                    <a:lumMod val="50000"/>
                  </a:schemeClr>
                </a:solidFill>
                <a:latin typeface="Verdana" panose="020B0604030504040204" pitchFamily="34" charset="0"/>
                <a:cs typeface="Times New Roman" panose="02020603050405020304" pitchFamily="18" charset="0"/>
              </a:rPr>
              <a:t>Random</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Noise)</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discriminateur (Dataset ou images G(x))</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Verdana" panose="020B0604030504040204" pitchFamily="34" charset="0"/>
                <a:cs typeface="Times New Roman" panose="02020603050405020304" pitchFamily="18" charset="0"/>
              </a:rPr>
              <a:t> Principe de rétropropagation</a:t>
            </a: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r>
              <a:rPr lang="fr-BE" altLang="fr-FR" sz="2400" b="1" dirty="0">
                <a:solidFill>
                  <a:srgbClr val="FF0000"/>
                </a:solidFill>
                <a:latin typeface="Verdana" panose="020B0604030504040204" pitchFamily="34" charset="0"/>
                <a:cs typeface="Times New Roman" panose="02020603050405020304" pitchFamily="18" charset="0"/>
              </a:rPr>
              <a:t>Information supplémentaire (label – y)</a:t>
            </a: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203402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21</a:t>
            </a:fld>
            <a:endParaRPr lang="fr-BE" dirty="0"/>
          </a:p>
        </p:txBody>
      </p:sp>
      <p:sp>
        <p:nvSpPr>
          <p:cNvPr id="2053" name="AutoShape 9">
            <a:extLst>
              <a:ext uri="{FF2B5EF4-FFF2-40B4-BE49-F238E27FC236}">
                <a16:creationId xmlns:a16="http://schemas.microsoft.com/office/drawing/2014/main" id="{FEDD03D1-9358-4E6C-A351-846825F53309}"/>
              </a:ext>
            </a:extLst>
          </p:cNvPr>
          <p:cNvSpPr>
            <a:spLocks noChangeArrowheads="1"/>
          </p:cNvSpPr>
          <p:nvPr/>
        </p:nvSpPr>
        <p:spPr bwMode="auto">
          <a:xfrm>
            <a:off x="1871098" y="4025614"/>
            <a:ext cx="1837755" cy="169599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2054" name="AutoShape 15">
            <a:extLst>
              <a:ext uri="{FF2B5EF4-FFF2-40B4-BE49-F238E27FC236}">
                <a16:creationId xmlns:a16="http://schemas.microsoft.com/office/drawing/2014/main" id="{E9E2F534-A802-42BA-B32E-2D808471AA87}"/>
              </a:ext>
            </a:extLst>
          </p:cNvPr>
          <p:cNvSpPr>
            <a:spLocks noChangeArrowheads="1"/>
          </p:cNvSpPr>
          <p:nvPr/>
        </p:nvSpPr>
        <p:spPr bwMode="auto">
          <a:xfrm>
            <a:off x="5941567" y="2585461"/>
            <a:ext cx="1975941" cy="1721918"/>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ZoneTexte 27">
            <a:extLst>
              <a:ext uri="{FF2B5EF4-FFF2-40B4-BE49-F238E27FC236}">
                <a16:creationId xmlns:a16="http://schemas.microsoft.com/office/drawing/2014/main" id="{F5A71331-0FB2-4218-B940-0688DE28F288}"/>
              </a:ext>
            </a:extLst>
          </p:cNvPr>
          <p:cNvSpPr txBox="1"/>
          <p:nvPr/>
        </p:nvSpPr>
        <p:spPr>
          <a:xfrm>
            <a:off x="206950" y="5398444"/>
            <a:ext cx="5166049" cy="646331"/>
          </a:xfrm>
          <a:prstGeom prst="rect">
            <a:avLst/>
          </a:prstGeom>
          <a:solidFill>
            <a:srgbClr val="FFFFFF">
              <a:alpha val="66000"/>
            </a:srgbClr>
          </a:solidFill>
          <a:ln>
            <a:solidFill>
              <a:srgbClr val="000000"/>
            </a:solidFill>
          </a:ln>
          <a:effectLst>
            <a:outerShdw blurRad="50800" dist="50800" dir="5400000" algn="ctr" rotWithShape="0">
              <a:schemeClr val="accent1">
                <a:lumMod val="75000"/>
              </a:schemeClr>
            </a:outerShdw>
          </a:effectLst>
        </p:spPr>
        <p:txBody>
          <a:bodyPr wrap="square" rtlCol="0">
            <a:spAutoFit/>
          </a:bodyPr>
          <a:lstStyle/>
          <a:p>
            <a:r>
              <a:rPr lang="fr-BE" dirty="0"/>
              <a:t>Objectif : Produire des outputs aussi réaliste que possible à partir de zéro</a:t>
            </a:r>
          </a:p>
        </p:txBody>
      </p:sp>
      <p:sp>
        <p:nvSpPr>
          <p:cNvPr id="29" name="ZoneTexte 28">
            <a:extLst>
              <a:ext uri="{FF2B5EF4-FFF2-40B4-BE49-F238E27FC236}">
                <a16:creationId xmlns:a16="http://schemas.microsoft.com/office/drawing/2014/main" id="{9E2D5DF1-20C8-4614-B32A-02E424E4B7BA}"/>
              </a:ext>
            </a:extLst>
          </p:cNvPr>
          <p:cNvSpPr txBox="1"/>
          <p:nvPr/>
        </p:nvSpPr>
        <p:spPr>
          <a:xfrm>
            <a:off x="7335168" y="3756946"/>
            <a:ext cx="2152650" cy="923330"/>
          </a:xfrm>
          <a:prstGeom prst="rect">
            <a:avLst/>
          </a:prstGeom>
          <a:solidFill>
            <a:srgbClr val="FFFFFF">
              <a:alpha val="66000"/>
            </a:srgbClr>
          </a:solidFill>
          <a:ln>
            <a:solidFill>
              <a:srgbClr val="000000"/>
            </a:solidFill>
          </a:ln>
          <a:effectLst>
            <a:outerShdw blurRad="50800" dist="50800" dir="5400000" algn="ctr" rotWithShape="0">
              <a:schemeClr val="accent6">
                <a:lumMod val="75000"/>
              </a:schemeClr>
            </a:outerShdw>
          </a:effectLst>
        </p:spPr>
        <p:txBody>
          <a:bodyPr wrap="square" rtlCol="0">
            <a:spAutoFit/>
          </a:bodyPr>
          <a:lstStyle/>
          <a:p>
            <a:r>
              <a:rPr lang="fr-BE" dirty="0"/>
              <a:t>Objectif : Identifier les vraies et fausses images</a:t>
            </a:r>
          </a:p>
        </p:txBody>
      </p:sp>
      <p:sp>
        <p:nvSpPr>
          <p:cNvPr id="3" name="Flèche : double flèche horizontale 2">
            <a:extLst>
              <a:ext uri="{FF2B5EF4-FFF2-40B4-BE49-F238E27FC236}">
                <a16:creationId xmlns:a16="http://schemas.microsoft.com/office/drawing/2014/main" id="{D02C0623-3B61-4505-8BA2-6CA8513B4057}"/>
              </a:ext>
            </a:extLst>
          </p:cNvPr>
          <p:cNvSpPr/>
          <p:nvPr/>
        </p:nvSpPr>
        <p:spPr>
          <a:xfrm>
            <a:off x="4038185" y="3833909"/>
            <a:ext cx="1699885" cy="646331"/>
          </a:xfrm>
          <a:prstGeom prst="lef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3" name="ZoneTexte 32">
            <a:extLst>
              <a:ext uri="{FF2B5EF4-FFF2-40B4-BE49-F238E27FC236}">
                <a16:creationId xmlns:a16="http://schemas.microsoft.com/office/drawing/2014/main" id="{AFA5850B-7315-4F30-9C12-95064C597588}"/>
              </a:ext>
            </a:extLst>
          </p:cNvPr>
          <p:cNvSpPr txBox="1"/>
          <p:nvPr/>
        </p:nvSpPr>
        <p:spPr>
          <a:xfrm>
            <a:off x="3294932" y="2397678"/>
            <a:ext cx="2152650" cy="923330"/>
          </a:xfrm>
          <a:prstGeom prst="rect">
            <a:avLst/>
          </a:prstGeom>
          <a:solidFill>
            <a:srgbClr val="FFFFFF">
              <a:alpha val="66000"/>
            </a:srgbClr>
          </a:solidFill>
          <a:ln>
            <a:solidFill>
              <a:srgbClr val="000000"/>
            </a:solidFill>
          </a:ln>
          <a:effectLst>
            <a:outerShdw blurRad="50800" dist="50800" dir="5400000" algn="ctr" rotWithShape="0">
              <a:schemeClr val="accent1">
                <a:lumMod val="75000"/>
              </a:schemeClr>
            </a:outerShdw>
          </a:effectLst>
        </p:spPr>
        <p:txBody>
          <a:bodyPr wrap="square" rtlCol="0">
            <a:spAutoFit/>
          </a:bodyPr>
          <a:lstStyle/>
          <a:p>
            <a:r>
              <a:rPr lang="fr-BE" dirty="0"/>
              <a:t>Rétropropagation : Permet d’obtenir les gradients</a:t>
            </a:r>
          </a:p>
        </p:txBody>
      </p:sp>
    </p:spTree>
    <p:extLst>
      <p:ext uri="{BB962C8B-B14F-4D97-AF65-F5344CB8AC3E}">
        <p14:creationId xmlns:p14="http://schemas.microsoft.com/office/powerpoint/2010/main" val="2303795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911808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22</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mc:AlternateContent xmlns:mc="http://schemas.openxmlformats.org/markup-compatibility/2006">
        <mc:Choice xmlns:a14="http://schemas.microsoft.com/office/drawing/2010/main" Requires="a14">
          <p:sp>
            <p:nvSpPr>
              <p:cNvPr id="27" name="Rectangle 64">
                <a:extLst>
                  <a:ext uri="{FF2B5EF4-FFF2-40B4-BE49-F238E27FC236}">
                    <a16:creationId xmlns:a16="http://schemas.microsoft.com/office/drawing/2014/main" id="{A28C567E-59BE-4C9F-8D4A-012663E22DDD}"/>
                  </a:ext>
                </a:extLst>
              </p:cNvPr>
              <p:cNvSpPr>
                <a:spLocks noChangeArrowheads="1"/>
              </p:cNvSpPr>
              <p:nvPr/>
            </p:nvSpPr>
            <p:spPr bwMode="auto">
              <a:xfrm>
                <a:off x="304800" y="1529188"/>
                <a:ext cx="11582400" cy="346229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Fonctions d’activation des blocs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LeakyReLU</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Fonction d’activation de sortie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Tanh</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Jeu minimax à 2 joueurs</a:t>
                </a:r>
              </a:p>
              <a:p>
                <a:pPr eaLnBrk="0" fontAlgn="base" hangingPunct="0">
                  <a:spcBef>
                    <a:spcPct val="0"/>
                  </a:spcBef>
                  <a:spcAft>
                    <a:spcPct val="0"/>
                  </a:spcAft>
                </a:pPr>
                <a:endParaRPr lang="fr-BE" i="1" dirty="0"/>
              </a:p>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func>
                        <m:funcPr>
                          <m:ctrlPr>
                            <a:rPr lang="fr-BE" sz="2400" i="1" smtClean="0">
                              <a:solidFill>
                                <a:schemeClr val="accent1">
                                  <a:lumMod val="50000"/>
                                </a:schemeClr>
                              </a:solidFill>
                            </a:rPr>
                          </m:ctrlPr>
                        </m:funcPr>
                        <m:fName>
                          <m:limLow>
                            <m:limLowPr>
                              <m:ctrlPr>
                                <a:rPr lang="fr-BE" sz="2400" i="1">
                                  <a:solidFill>
                                    <a:schemeClr val="accent1">
                                      <a:lumMod val="50000"/>
                                    </a:schemeClr>
                                  </a:solidFill>
                                </a:rPr>
                              </m:ctrlPr>
                            </m:limLowPr>
                            <m:e>
                              <m:r>
                                <m:rPr>
                                  <m:sty m:val="p"/>
                                </m:rPr>
                                <a:rPr lang="fr-BE" sz="2400">
                                  <a:solidFill>
                                    <a:schemeClr val="accent1">
                                      <a:lumMod val="50000"/>
                                    </a:schemeClr>
                                  </a:solidFill>
                                </a:rPr>
                                <m:t>min</m:t>
                              </m:r>
                            </m:e>
                            <m:lim>
                              <m:r>
                                <a:rPr lang="fr-BE" sz="2400" i="1">
                                  <a:solidFill>
                                    <a:schemeClr val="accent1">
                                      <a:lumMod val="50000"/>
                                    </a:schemeClr>
                                  </a:solidFill>
                                </a:rPr>
                                <m:t>𝐺</m:t>
                              </m:r>
                            </m:lim>
                          </m:limLow>
                          <m:r>
                            <a:rPr lang="fr-BE" sz="2400" i="1">
                              <a:solidFill>
                                <a:schemeClr val="accent1">
                                  <a:lumMod val="50000"/>
                                </a:schemeClr>
                              </a:solidFill>
                            </a:rPr>
                            <m:t> </m:t>
                          </m:r>
                          <m:limLow>
                            <m:limLowPr>
                              <m:ctrlPr>
                                <a:rPr lang="fr-BE" sz="2400" i="1">
                                  <a:solidFill>
                                    <a:schemeClr val="accent1">
                                      <a:lumMod val="50000"/>
                                    </a:schemeClr>
                                  </a:solidFill>
                                </a:rPr>
                              </m:ctrlPr>
                            </m:limLowPr>
                            <m:e>
                              <m:r>
                                <m:rPr>
                                  <m:sty m:val="p"/>
                                </m:rPr>
                                <a:rPr lang="fr-BE" sz="2400">
                                  <a:solidFill>
                                    <a:schemeClr val="accent1">
                                      <a:lumMod val="50000"/>
                                    </a:schemeClr>
                                  </a:solidFill>
                                </a:rPr>
                                <m:t>max</m:t>
                              </m:r>
                            </m:e>
                            <m:lim>
                              <m:r>
                                <a:rPr lang="fr-BE" sz="2400" i="1">
                                  <a:solidFill>
                                    <a:schemeClr val="accent1">
                                      <a:lumMod val="50000"/>
                                    </a:schemeClr>
                                  </a:solidFill>
                                </a:rPr>
                                <m:t>𝐷</m:t>
                              </m:r>
                            </m:lim>
                          </m:limLow>
                        </m:fName>
                        <m:e>
                          <m:r>
                            <a:rPr lang="fr-BE" sz="2400" i="1">
                              <a:solidFill>
                                <a:schemeClr val="accent1">
                                  <a:lumMod val="50000"/>
                                </a:schemeClr>
                              </a:solidFill>
                            </a:rPr>
                            <m:t>𝑉</m:t>
                          </m:r>
                          <m:d>
                            <m:dPr>
                              <m:ctrlPr>
                                <a:rPr lang="fr-BE" sz="2400" i="1">
                                  <a:solidFill>
                                    <a:schemeClr val="accent1">
                                      <a:lumMod val="50000"/>
                                    </a:schemeClr>
                                  </a:solidFill>
                                </a:rPr>
                              </m:ctrlPr>
                            </m:dPr>
                            <m:e>
                              <m:r>
                                <a:rPr lang="fr-BE" sz="2400" i="1">
                                  <a:solidFill>
                                    <a:schemeClr val="accent1">
                                      <a:lumMod val="50000"/>
                                    </a:schemeClr>
                                  </a:solidFill>
                                </a:rPr>
                                <m:t>𝐷</m:t>
                              </m:r>
                              <m:r>
                                <a:rPr lang="fr-BE" sz="2400" i="1">
                                  <a:solidFill>
                                    <a:schemeClr val="accent1">
                                      <a:lumMod val="50000"/>
                                    </a:schemeClr>
                                  </a:solidFill>
                                </a:rPr>
                                <m:t>,</m:t>
                              </m:r>
                              <m:r>
                                <a:rPr lang="fr-BE" sz="2400" i="1">
                                  <a:solidFill>
                                    <a:schemeClr val="accent1">
                                      <a:lumMod val="50000"/>
                                    </a:schemeClr>
                                  </a:solidFill>
                                </a:rPr>
                                <m:t>𝐺</m:t>
                              </m:r>
                            </m:e>
                          </m:d>
                          <m:r>
                            <a:rPr lang="fr-BE" sz="2400" i="1">
                              <a:solidFill>
                                <a:schemeClr val="accent1">
                                  <a:lumMod val="50000"/>
                                </a:schemeClr>
                              </a:solidFill>
                            </a:rPr>
                            <m:t>=</m:t>
                          </m:r>
                          <m:sSub>
                            <m:sSubPr>
                              <m:ctrlPr>
                                <a:rPr lang="fr-BE" sz="2400" i="1">
                                  <a:solidFill>
                                    <a:schemeClr val="accent1">
                                      <a:lumMod val="50000"/>
                                    </a:schemeClr>
                                  </a:solidFill>
                                </a:rPr>
                              </m:ctrlPr>
                            </m:sSubPr>
                            <m:e>
                              <m:r>
                                <a:rPr lang="fr-BE" sz="2400" i="1">
                                  <a:solidFill>
                                    <a:schemeClr val="accent1">
                                      <a:lumMod val="50000"/>
                                    </a:schemeClr>
                                  </a:solidFill>
                                </a:rPr>
                                <m:t>𝔼</m:t>
                              </m:r>
                            </m:e>
                            <m:sub>
                              <m:r>
                                <a:rPr lang="fr-BE" sz="2400" i="1">
                                  <a:solidFill>
                                    <a:schemeClr val="accent1">
                                      <a:lumMod val="50000"/>
                                    </a:schemeClr>
                                  </a:solidFill>
                                </a:rPr>
                                <m:t>𝑥</m:t>
                              </m:r>
                              <m:r>
                                <a:rPr lang="fr-BE" sz="2400" i="1">
                                  <a:solidFill>
                                    <a:schemeClr val="accent1">
                                      <a:lumMod val="50000"/>
                                    </a:schemeClr>
                                  </a:solidFill>
                                </a:rPr>
                                <m:t>~</m:t>
                              </m:r>
                              <m:sSub>
                                <m:sSubPr>
                                  <m:ctrlPr>
                                    <a:rPr lang="fr-BE" sz="2400" i="1">
                                      <a:solidFill>
                                        <a:schemeClr val="accent1">
                                          <a:lumMod val="50000"/>
                                        </a:schemeClr>
                                      </a:solidFill>
                                    </a:rPr>
                                  </m:ctrlPr>
                                </m:sSubPr>
                                <m:e>
                                  <m:r>
                                    <a:rPr lang="fr-BE" sz="2400" i="1">
                                      <a:solidFill>
                                        <a:schemeClr val="accent1">
                                          <a:lumMod val="50000"/>
                                        </a:schemeClr>
                                      </a:solidFill>
                                    </a:rPr>
                                    <m:t>𝑝</m:t>
                                  </m:r>
                                </m:e>
                                <m:sub>
                                  <m:r>
                                    <a:rPr lang="fr-BE" sz="2400" i="1">
                                      <a:solidFill>
                                        <a:schemeClr val="accent1">
                                          <a:lumMod val="50000"/>
                                        </a:schemeClr>
                                      </a:solidFill>
                                    </a:rPr>
                                    <m:t>𝑑𝑎𝑡𝑎</m:t>
                                  </m:r>
                                </m:sub>
                              </m:sSub>
                              <m:r>
                                <a:rPr lang="fr-BE" sz="2400" i="1">
                                  <a:solidFill>
                                    <a:schemeClr val="accent1">
                                      <a:lumMod val="50000"/>
                                    </a:schemeClr>
                                  </a:solidFill>
                                </a:rPr>
                                <m:t>(</m:t>
                              </m:r>
                              <m:r>
                                <a:rPr lang="fr-BE" sz="2400" i="1">
                                  <a:solidFill>
                                    <a:schemeClr val="accent1">
                                      <a:lumMod val="50000"/>
                                    </a:schemeClr>
                                  </a:solidFill>
                                </a:rPr>
                                <m:t>𝑥</m:t>
                              </m:r>
                              <m:r>
                                <a:rPr lang="fr-BE" sz="2400" i="1">
                                  <a:solidFill>
                                    <a:schemeClr val="accent1">
                                      <a:lumMod val="50000"/>
                                    </a:schemeClr>
                                  </a:solidFill>
                                </a:rPr>
                                <m:t>)</m:t>
                              </m:r>
                            </m:sub>
                          </m:sSub>
                          <m:d>
                            <m:dPr>
                              <m:begChr m:val="["/>
                              <m:endChr m:val="]"/>
                              <m:ctrlPr>
                                <a:rPr lang="fr-BE" sz="2400" i="1">
                                  <a:solidFill>
                                    <a:schemeClr val="accent1">
                                      <a:lumMod val="50000"/>
                                    </a:schemeClr>
                                  </a:solidFill>
                                </a:rPr>
                              </m:ctrlPr>
                            </m:dPr>
                            <m:e>
                              <m:r>
                                <a:rPr lang="fr-BE" sz="2400" i="1">
                                  <a:solidFill>
                                    <a:schemeClr val="accent1">
                                      <a:lumMod val="50000"/>
                                    </a:schemeClr>
                                  </a:solidFill>
                                </a:rPr>
                                <m:t>𝑙𝑜𝑔𝐷</m:t>
                              </m:r>
                              <m:r>
                                <a:rPr lang="fr-BE" sz="2400" i="1">
                                  <a:solidFill>
                                    <a:schemeClr val="accent1">
                                      <a:lumMod val="50000"/>
                                    </a:schemeClr>
                                  </a:solidFill>
                                </a:rPr>
                                <m:t>(</m:t>
                              </m:r>
                              <m:r>
                                <a:rPr lang="fr-BE" sz="2400" i="1">
                                  <a:solidFill>
                                    <a:schemeClr val="accent1">
                                      <a:lumMod val="50000"/>
                                    </a:schemeClr>
                                  </a:solidFill>
                                </a:rPr>
                                <m:t>𝑥</m:t>
                              </m:r>
                              <m:r>
                                <a:rPr lang="fr-BE" sz="2400" i="1">
                                  <a:solidFill>
                                    <a:schemeClr val="accent1">
                                      <a:lumMod val="50000"/>
                                    </a:schemeClr>
                                  </a:solidFill>
                                </a:rPr>
                                <m:t>|</m:t>
                              </m:r>
                              <m:r>
                                <a:rPr lang="fr-BE" sz="2400" i="1">
                                  <a:solidFill>
                                    <a:schemeClr val="accent1">
                                      <a:lumMod val="50000"/>
                                    </a:schemeClr>
                                  </a:solidFill>
                                </a:rPr>
                                <m:t>𝑦</m:t>
                              </m:r>
                              <m:r>
                                <a:rPr lang="fr-BE" sz="2400" i="1">
                                  <a:solidFill>
                                    <a:schemeClr val="accent1">
                                      <a:lumMod val="50000"/>
                                    </a:schemeClr>
                                  </a:solidFill>
                                </a:rPr>
                                <m:t>)</m:t>
                              </m:r>
                            </m:e>
                          </m:d>
                          <m:r>
                            <a:rPr lang="fr-BE" sz="2400" i="1">
                              <a:solidFill>
                                <a:schemeClr val="accent1">
                                  <a:lumMod val="50000"/>
                                </a:schemeClr>
                              </a:solidFill>
                            </a:rPr>
                            <m:t>+</m:t>
                          </m:r>
                          <m:sSub>
                            <m:sSubPr>
                              <m:ctrlPr>
                                <a:rPr lang="fr-BE" sz="2400" i="1">
                                  <a:solidFill>
                                    <a:schemeClr val="accent1">
                                      <a:lumMod val="50000"/>
                                    </a:schemeClr>
                                  </a:solidFill>
                                </a:rPr>
                              </m:ctrlPr>
                            </m:sSubPr>
                            <m:e>
                              <m:r>
                                <a:rPr lang="fr-BE" sz="2400" i="1">
                                  <a:solidFill>
                                    <a:schemeClr val="accent1">
                                      <a:lumMod val="50000"/>
                                    </a:schemeClr>
                                  </a:solidFill>
                                </a:rPr>
                                <m:t>𝔼</m:t>
                              </m:r>
                            </m:e>
                            <m:sub>
                              <m:r>
                                <a:rPr lang="fr-BE" sz="2400" i="1">
                                  <a:solidFill>
                                    <a:schemeClr val="accent1">
                                      <a:lumMod val="50000"/>
                                    </a:schemeClr>
                                  </a:solidFill>
                                </a:rPr>
                                <m:t>𝑧</m:t>
                              </m:r>
                              <m:r>
                                <a:rPr lang="fr-BE" sz="2400" i="1">
                                  <a:solidFill>
                                    <a:schemeClr val="accent1">
                                      <a:lumMod val="50000"/>
                                    </a:schemeClr>
                                  </a:solidFill>
                                </a:rPr>
                                <m:t>~</m:t>
                              </m:r>
                              <m:sSub>
                                <m:sSubPr>
                                  <m:ctrlPr>
                                    <a:rPr lang="fr-BE" sz="2400" i="1">
                                      <a:solidFill>
                                        <a:schemeClr val="accent1">
                                          <a:lumMod val="50000"/>
                                        </a:schemeClr>
                                      </a:solidFill>
                                    </a:rPr>
                                  </m:ctrlPr>
                                </m:sSubPr>
                                <m:e>
                                  <m:r>
                                    <a:rPr lang="fr-BE" sz="2400" i="1">
                                      <a:solidFill>
                                        <a:schemeClr val="accent1">
                                          <a:lumMod val="50000"/>
                                        </a:schemeClr>
                                      </a:solidFill>
                                    </a:rPr>
                                    <m:t>𝑝</m:t>
                                  </m:r>
                                </m:e>
                                <m:sub>
                                  <m:r>
                                    <a:rPr lang="fr-BE" sz="2400" i="1">
                                      <a:solidFill>
                                        <a:schemeClr val="accent1">
                                          <a:lumMod val="50000"/>
                                        </a:schemeClr>
                                      </a:solidFill>
                                    </a:rPr>
                                    <m:t>𝑧</m:t>
                                  </m:r>
                                </m:sub>
                              </m:sSub>
                              <m:r>
                                <a:rPr lang="fr-BE" sz="2400" i="1">
                                  <a:solidFill>
                                    <a:schemeClr val="accent1">
                                      <a:lumMod val="50000"/>
                                    </a:schemeClr>
                                  </a:solidFill>
                                </a:rPr>
                                <m:t>(</m:t>
                              </m:r>
                              <m:r>
                                <a:rPr lang="fr-BE" sz="2400" i="1">
                                  <a:solidFill>
                                    <a:schemeClr val="accent1">
                                      <a:lumMod val="50000"/>
                                    </a:schemeClr>
                                  </a:solidFill>
                                </a:rPr>
                                <m:t>𝑧</m:t>
                              </m:r>
                              <m:r>
                                <a:rPr lang="fr-BE" sz="2400" i="1">
                                  <a:solidFill>
                                    <a:schemeClr val="accent1">
                                      <a:lumMod val="50000"/>
                                    </a:schemeClr>
                                  </a:solidFill>
                                </a:rPr>
                                <m:t>)</m:t>
                              </m:r>
                            </m:sub>
                          </m:sSub>
                          <m:d>
                            <m:dPr>
                              <m:begChr m:val="["/>
                              <m:endChr m:val="]"/>
                              <m:ctrlPr>
                                <a:rPr lang="fr-BE" sz="2400" i="1">
                                  <a:solidFill>
                                    <a:schemeClr val="accent1">
                                      <a:lumMod val="50000"/>
                                    </a:schemeClr>
                                  </a:solidFill>
                                </a:rPr>
                              </m:ctrlPr>
                            </m:dPr>
                            <m:e>
                              <m:r>
                                <m:rPr>
                                  <m:sty m:val="p"/>
                                </m:rPr>
                                <a:rPr lang="fr-BE" sz="2400">
                                  <a:solidFill>
                                    <a:schemeClr val="accent1">
                                      <a:lumMod val="50000"/>
                                    </a:schemeClr>
                                  </a:solidFill>
                                </a:rPr>
                                <m:t>log</m:t>
                              </m:r>
                              <m:r>
                                <a:rPr lang="fr-BE" sz="2400" i="1">
                                  <a:solidFill>
                                    <a:schemeClr val="accent1">
                                      <a:lumMod val="50000"/>
                                    </a:schemeClr>
                                  </a:solidFill>
                                </a:rPr>
                                <m:t>(1−</m:t>
                              </m:r>
                              <m:r>
                                <a:rPr lang="fr-BE" sz="2400" i="1">
                                  <a:solidFill>
                                    <a:schemeClr val="accent1">
                                      <a:lumMod val="50000"/>
                                    </a:schemeClr>
                                  </a:solidFill>
                                </a:rPr>
                                <m:t>𝐷</m:t>
                              </m:r>
                              <m:d>
                                <m:dPr>
                                  <m:ctrlPr>
                                    <a:rPr lang="fr-BE" sz="2400" i="1">
                                      <a:solidFill>
                                        <a:schemeClr val="accent1">
                                          <a:lumMod val="50000"/>
                                        </a:schemeClr>
                                      </a:solidFill>
                                    </a:rPr>
                                  </m:ctrlPr>
                                </m:dPr>
                                <m:e>
                                  <m:r>
                                    <a:rPr lang="fr-BE" sz="2400" i="1">
                                      <a:solidFill>
                                        <a:schemeClr val="accent1">
                                          <a:lumMod val="50000"/>
                                        </a:schemeClr>
                                      </a:solidFill>
                                    </a:rPr>
                                    <m:t>𝐺</m:t>
                                  </m:r>
                                  <m:d>
                                    <m:dPr>
                                      <m:ctrlPr>
                                        <a:rPr lang="fr-BE" sz="2400" i="1">
                                          <a:solidFill>
                                            <a:schemeClr val="accent1">
                                              <a:lumMod val="50000"/>
                                            </a:schemeClr>
                                          </a:solidFill>
                                        </a:rPr>
                                      </m:ctrlPr>
                                    </m:dPr>
                                    <m:e>
                                      <m:r>
                                        <a:rPr lang="fr-BE" sz="2400" i="1">
                                          <a:solidFill>
                                            <a:schemeClr val="accent1">
                                              <a:lumMod val="50000"/>
                                            </a:schemeClr>
                                          </a:solidFill>
                                        </a:rPr>
                                        <m:t>𝑧</m:t>
                                      </m:r>
                                      <m:r>
                                        <a:rPr lang="fr-BE" sz="2400" i="1">
                                          <a:solidFill>
                                            <a:schemeClr val="accent1">
                                              <a:lumMod val="50000"/>
                                            </a:schemeClr>
                                          </a:solidFill>
                                        </a:rPr>
                                        <m:t>|</m:t>
                                      </m:r>
                                      <m:r>
                                        <a:rPr lang="fr-BE" sz="2400" i="1">
                                          <a:solidFill>
                                            <a:schemeClr val="accent1">
                                              <a:lumMod val="50000"/>
                                            </a:schemeClr>
                                          </a:solidFill>
                                        </a:rPr>
                                        <m:t>𝑦</m:t>
                                      </m:r>
                                    </m:e>
                                  </m:d>
                                </m:e>
                              </m:d>
                              <m:r>
                                <a:rPr lang="fr-BE" sz="2400" i="1">
                                  <a:solidFill>
                                    <a:schemeClr val="accent1">
                                      <a:lumMod val="50000"/>
                                    </a:schemeClr>
                                  </a:solidFill>
                                </a:rPr>
                                <m:t>)</m:t>
                              </m:r>
                            </m:e>
                          </m:d>
                        </m:e>
                      </m:func>
                    </m:oMath>
                  </m:oMathPara>
                </a14:m>
                <a:endParaRPr lang="fr-BE" sz="2400" dirty="0"/>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mc:Choice>
        <mc:Fallback>
          <p:sp>
            <p:nvSpPr>
              <p:cNvPr id="27" name="Rectangle 64">
                <a:extLst>
                  <a:ext uri="{FF2B5EF4-FFF2-40B4-BE49-F238E27FC236}">
                    <a16:creationId xmlns:a16="http://schemas.microsoft.com/office/drawing/2014/main" id="{A28C567E-59BE-4C9F-8D4A-012663E22DDD}"/>
                  </a:ext>
                </a:extLst>
              </p:cNvPr>
              <p:cNvSpPr>
                <a:spLocks noRot="1" noChangeAspect="1" noMove="1" noResize="1" noEditPoints="1" noAdjustHandles="1" noChangeArrowheads="1" noChangeShapeType="1" noTextEdit="1"/>
              </p:cNvSpPr>
              <p:nvPr/>
            </p:nvSpPr>
            <p:spPr bwMode="auto">
              <a:xfrm>
                <a:off x="304800" y="1529188"/>
                <a:ext cx="11582400" cy="3462294"/>
              </a:xfrm>
              <a:prstGeom prst="rect">
                <a:avLst/>
              </a:prstGeom>
              <a:blipFill>
                <a:blip r:embed="rId2"/>
                <a:stretch>
                  <a:fillRect l="-684" t="-14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spTree>
    <p:extLst>
      <p:ext uri="{BB962C8B-B14F-4D97-AF65-F5344CB8AC3E}">
        <p14:creationId xmlns:p14="http://schemas.microsoft.com/office/powerpoint/2010/main" val="1018795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22644" y="3897256"/>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3">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492620" y="2818417"/>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Tree>
    <p:extLst>
      <p:ext uri="{BB962C8B-B14F-4D97-AF65-F5344CB8AC3E}">
        <p14:creationId xmlns:p14="http://schemas.microsoft.com/office/powerpoint/2010/main" val="2783864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24</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Github</a:t>
            </a:r>
          </a:p>
        </p:txBody>
      </p:sp>
    </p:spTree>
    <p:extLst>
      <p:ext uri="{BB962C8B-B14F-4D97-AF65-F5344CB8AC3E}">
        <p14:creationId xmlns:p14="http://schemas.microsoft.com/office/powerpoint/2010/main" val="835542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25</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763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Langage Orienté objet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Interprété =&gt; plus facile en développement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Bibliothèque nombreux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Torch</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Numpy</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etc…</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Assez facile à prendre</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Grande communauté</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21193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26</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Gratuite</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Possibilité de travailler avec le GPU (</a:t>
            </a:r>
            <a:r>
              <a:rPr kumimoji="0" lang="fr-BE" altLang="fr-FR" sz="2400" b="0" i="0" u="none" strike="noStrike" cap="none" normalizeH="0" baseline="0" dirty="0" err="1">
                <a:ln>
                  <a:noFill/>
                </a:ln>
                <a:solidFill>
                  <a:schemeClr val="accent1">
                    <a:lumMod val="50000"/>
                  </a:schemeClr>
                </a:solidFill>
                <a:effectLst/>
                <a:latin typeface="Verdana" panose="020B0604030504040204" pitchFamily="34" charset="0"/>
                <a:cs typeface="Times New Roman" panose="02020603050405020304" pitchFamily="18" charset="0"/>
              </a:rPr>
              <a:t>Cuda</a:t>
            </a: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Mise à disposition d’un GPU K80 vs GPU PC </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cs typeface="Times New Roman" panose="02020603050405020304" pitchFamily="18" charset="0"/>
              </a:rPr>
              <a:t>Compatible avec Python et Linux</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49781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Gros volume de données (111Mb pour certains modèles)</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Faciliter de montage du drive sous Google </a:t>
            </a:r>
            <a:r>
              <a:rPr lang="fr-BE" altLang="fr-FR" sz="2400" dirty="0" err="1">
                <a:solidFill>
                  <a:schemeClr val="accent1">
                    <a:lumMod val="50000"/>
                  </a:schemeClr>
                </a:solidFill>
                <a:latin typeface="Arial" panose="020B0604020202020204" pitchFamily="34" charset="0"/>
              </a:rPr>
              <a:t>Colab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Arial" panose="020B0604020202020204" pitchFamily="34" charset="0"/>
              </a:rPr>
              <a:t> Github</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Plateforme d’hébergement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Principe de versioning</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881955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499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1 –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0" name="Image 9">
            <a:extLst>
              <a:ext uri="{FF2B5EF4-FFF2-40B4-BE49-F238E27FC236}">
                <a16:creationId xmlns:a16="http://schemas.microsoft.com/office/drawing/2014/main" id="{8B35E68C-35D0-4180-AA1F-1180A0DCF01E}"/>
              </a:ext>
            </a:extLst>
          </p:cNvPr>
          <p:cNvPicPr/>
          <p:nvPr/>
        </p:nvPicPr>
        <p:blipFill>
          <a:blip r:embed="rId4"/>
          <a:stretch>
            <a:fillRect/>
          </a:stretch>
        </p:blipFill>
        <p:spPr>
          <a:xfrm>
            <a:off x="5741868" y="936559"/>
            <a:ext cx="3733800" cy="3777615"/>
          </a:xfrm>
          <a:prstGeom prst="rect">
            <a:avLst/>
          </a:prstGeom>
        </p:spPr>
      </p:pic>
      <p:pic>
        <p:nvPicPr>
          <p:cNvPr id="2" name="videogen_0_9">
            <a:hlinkClick r:id="" action="ppaction://media"/>
            <a:extLst>
              <a:ext uri="{FF2B5EF4-FFF2-40B4-BE49-F238E27FC236}">
                <a16:creationId xmlns:a16="http://schemas.microsoft.com/office/drawing/2014/main" id="{60E6F0E6-49D6-4CDB-B203-8DAC5ECE1F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53509" y="2089647"/>
            <a:ext cx="3257550" cy="3257550"/>
          </a:xfrm>
          <a:prstGeom prst="rect">
            <a:avLst/>
          </a:prstGeom>
        </p:spPr>
      </p:pic>
      <p:pic>
        <p:nvPicPr>
          <p:cNvPr id="12" name="Image 11">
            <a:extLst>
              <a:ext uri="{FF2B5EF4-FFF2-40B4-BE49-F238E27FC236}">
                <a16:creationId xmlns:a16="http://schemas.microsoft.com/office/drawing/2014/main" id="{856C144B-A8CC-4829-8836-A76BD1BF13BF}"/>
              </a:ext>
            </a:extLst>
          </p:cNvPr>
          <p:cNvPicPr>
            <a:picLocks noChangeAspect="1"/>
          </p:cNvPicPr>
          <p:nvPr/>
        </p:nvPicPr>
        <p:blipFill>
          <a:blip r:embed="rId6"/>
          <a:stretch>
            <a:fillRect/>
          </a:stretch>
        </p:blipFill>
        <p:spPr>
          <a:xfrm flipV="1">
            <a:off x="5006315" y="235277"/>
            <a:ext cx="4838505" cy="482865"/>
          </a:xfrm>
          <a:prstGeom prst="rect">
            <a:avLst/>
          </a:prstGeom>
        </p:spPr>
      </p:pic>
      <p:pic>
        <p:nvPicPr>
          <p:cNvPr id="13" name="Espace réservé du contenu 12">
            <a:extLst>
              <a:ext uri="{FF2B5EF4-FFF2-40B4-BE49-F238E27FC236}">
                <a16:creationId xmlns:a16="http://schemas.microsoft.com/office/drawing/2014/main" id="{A86CA15A-408A-4FCE-AE8C-CA3D57C6ACC9}"/>
              </a:ext>
            </a:extLst>
          </p:cNvPr>
          <p:cNvPicPr>
            <a:picLocks noChangeAspect="1"/>
          </p:cNvPicPr>
          <p:nvPr/>
        </p:nvPicPr>
        <p:blipFill>
          <a:blip r:embed="rId7"/>
          <a:stretch>
            <a:fillRect/>
          </a:stretch>
        </p:blipFill>
        <p:spPr>
          <a:xfrm>
            <a:off x="5858232" y="5136537"/>
            <a:ext cx="4179142" cy="421319"/>
          </a:xfrm>
          <a:prstGeom prst="rect">
            <a:avLst/>
          </a:prstGeom>
        </p:spPr>
      </p:pic>
      <p:pic>
        <p:nvPicPr>
          <p:cNvPr id="14" name="Image 13">
            <a:extLst>
              <a:ext uri="{FF2B5EF4-FFF2-40B4-BE49-F238E27FC236}">
                <a16:creationId xmlns:a16="http://schemas.microsoft.com/office/drawing/2014/main" id="{A4EE818C-9200-4C0B-B2C3-8B3AF7372CC3}"/>
              </a:ext>
            </a:extLst>
          </p:cNvPr>
          <p:cNvPicPr>
            <a:picLocks noChangeAspect="1"/>
          </p:cNvPicPr>
          <p:nvPr/>
        </p:nvPicPr>
        <p:blipFill>
          <a:blip r:embed="rId8"/>
          <a:stretch>
            <a:fillRect/>
          </a:stretch>
        </p:blipFill>
        <p:spPr>
          <a:xfrm>
            <a:off x="8838522" y="4760403"/>
            <a:ext cx="3187770" cy="325282"/>
          </a:xfrm>
          <a:prstGeom prst="rect">
            <a:avLst/>
          </a:prstGeom>
        </p:spPr>
      </p:pic>
      <p:pic>
        <p:nvPicPr>
          <p:cNvPr id="15" name="Image 14">
            <a:extLst>
              <a:ext uri="{FF2B5EF4-FFF2-40B4-BE49-F238E27FC236}">
                <a16:creationId xmlns:a16="http://schemas.microsoft.com/office/drawing/2014/main" id="{D9F5D2A7-51D3-49A2-AE4F-F20BCC792259}"/>
              </a:ext>
            </a:extLst>
          </p:cNvPr>
          <p:cNvPicPr>
            <a:picLocks noChangeAspect="1"/>
          </p:cNvPicPr>
          <p:nvPr/>
        </p:nvPicPr>
        <p:blipFill>
          <a:blip r:embed="rId9"/>
          <a:stretch>
            <a:fillRect/>
          </a:stretch>
        </p:blipFill>
        <p:spPr>
          <a:xfrm>
            <a:off x="7922317" y="1817866"/>
            <a:ext cx="4103647" cy="421319"/>
          </a:xfrm>
          <a:prstGeom prst="rect">
            <a:avLst/>
          </a:prstGeom>
        </p:spPr>
      </p:pic>
    </p:spTree>
    <p:extLst>
      <p:ext uri="{BB962C8B-B14F-4D97-AF65-F5344CB8AC3E}">
        <p14:creationId xmlns:p14="http://schemas.microsoft.com/office/powerpoint/2010/main" val="289165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29</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2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Cifar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10</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7971D536-5D57-4A05-8B1B-90707A9C4037}"/>
              </a:ext>
            </a:extLst>
          </p:cNvPr>
          <p:cNvPicPr/>
          <p:nvPr/>
        </p:nvPicPr>
        <p:blipFill>
          <a:blip r:embed="rId2"/>
          <a:stretch>
            <a:fillRect/>
          </a:stretch>
        </p:blipFill>
        <p:spPr>
          <a:xfrm>
            <a:off x="569684" y="1989825"/>
            <a:ext cx="4114800" cy="4189028"/>
          </a:xfrm>
          <a:prstGeom prst="rect">
            <a:avLst/>
          </a:prstGeom>
        </p:spPr>
      </p:pic>
      <p:pic>
        <p:nvPicPr>
          <p:cNvPr id="13" name="Image 12">
            <a:extLst>
              <a:ext uri="{FF2B5EF4-FFF2-40B4-BE49-F238E27FC236}">
                <a16:creationId xmlns:a16="http://schemas.microsoft.com/office/drawing/2014/main" id="{D6154672-93FD-450C-ADAC-7103A821A6E5}"/>
              </a:ext>
            </a:extLst>
          </p:cNvPr>
          <p:cNvPicPr/>
          <p:nvPr/>
        </p:nvPicPr>
        <p:blipFill>
          <a:blip r:embed="rId3">
            <a:extLst>
              <a:ext uri="{28A0092B-C50C-407E-A947-70E740481C1C}">
                <a14:useLocalDpi xmlns:a14="http://schemas.microsoft.com/office/drawing/2010/main" val="0"/>
              </a:ext>
            </a:extLst>
          </a:blip>
          <a:stretch>
            <a:fillRect/>
          </a:stretch>
        </p:blipFill>
        <p:spPr>
          <a:xfrm>
            <a:off x="5448636" y="296029"/>
            <a:ext cx="5390999" cy="5589866"/>
          </a:xfrm>
          <a:prstGeom prst="rect">
            <a:avLst/>
          </a:prstGeom>
        </p:spPr>
      </p:pic>
    </p:spTree>
    <p:extLst>
      <p:ext uri="{BB962C8B-B14F-4D97-AF65-F5344CB8AC3E}">
        <p14:creationId xmlns:p14="http://schemas.microsoft.com/office/powerpoint/2010/main" val="3544784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Les neurones et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Fonctions d’activation</a:t>
            </a:r>
          </a:p>
          <a:p>
            <a:pPr marL="28575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Types d’apprentissage</a:t>
            </a: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748382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30</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4 – Fashion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Batch size : 32</a:t>
            </a:r>
          </a:p>
          <a:p>
            <a:pPr marL="342900" lvl="0" indent="-342900" eaLnBrk="0" fontAlgn="base" hangingPunct="0">
              <a:spcBef>
                <a:spcPct val="0"/>
              </a:spcBef>
              <a:spcAft>
                <a:spcPct val="0"/>
              </a:spcAft>
              <a:buFont typeface="Wingdings" panose="05000000000000000000" pitchFamily="2" charset="2"/>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Taille d’image : 28</a:t>
            </a:r>
          </a:p>
          <a:p>
            <a:pPr marL="342900" lvl="0" indent="-342900" eaLnBrk="0" fontAlgn="base" hangingPunct="0">
              <a:spcBef>
                <a:spcPct val="0"/>
              </a:spcBef>
              <a:spcAft>
                <a:spcPct val="0"/>
              </a:spcAft>
              <a:buFont typeface="Wingdings" panose="05000000000000000000" pitchFamily="2" charset="2"/>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Sur 1000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Epoch</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4" name="Image 13">
            <a:extLst>
              <a:ext uri="{FF2B5EF4-FFF2-40B4-BE49-F238E27FC236}">
                <a16:creationId xmlns:a16="http://schemas.microsoft.com/office/drawing/2014/main" id="{4E856CD9-F181-4112-864C-F13879081F91}"/>
              </a:ext>
            </a:extLst>
          </p:cNvPr>
          <p:cNvPicPr/>
          <p:nvPr/>
        </p:nvPicPr>
        <p:blipFill>
          <a:blip r:embed="rId2"/>
          <a:stretch>
            <a:fillRect/>
          </a:stretch>
        </p:blipFill>
        <p:spPr>
          <a:xfrm>
            <a:off x="6160147" y="560563"/>
            <a:ext cx="4572955" cy="4544097"/>
          </a:xfrm>
          <a:prstGeom prst="rect">
            <a:avLst/>
          </a:prstGeom>
        </p:spPr>
      </p:pic>
    </p:spTree>
    <p:extLst>
      <p:ext uri="{BB962C8B-B14F-4D97-AF65-F5344CB8AC3E}">
        <p14:creationId xmlns:p14="http://schemas.microsoft.com/office/powerpoint/2010/main" val="2691381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31</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5 – EMNIST</a:t>
            </a: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1" name="Image 10">
            <a:extLst>
              <a:ext uri="{FF2B5EF4-FFF2-40B4-BE49-F238E27FC236}">
                <a16:creationId xmlns:a16="http://schemas.microsoft.com/office/drawing/2014/main" id="{675F8410-C6A5-41F2-931C-930ADFB4C4F9}"/>
              </a:ext>
            </a:extLst>
          </p:cNvPr>
          <p:cNvPicPr/>
          <p:nvPr/>
        </p:nvPicPr>
        <p:blipFill>
          <a:blip r:embed="rId2"/>
          <a:stretch>
            <a:fillRect/>
          </a:stretch>
        </p:blipFill>
        <p:spPr>
          <a:xfrm>
            <a:off x="838199" y="2087047"/>
            <a:ext cx="10960223" cy="2826785"/>
          </a:xfrm>
          <a:prstGeom prst="rect">
            <a:avLst/>
          </a:prstGeom>
        </p:spPr>
      </p:pic>
    </p:spTree>
    <p:extLst>
      <p:ext uri="{BB962C8B-B14F-4D97-AF65-F5344CB8AC3E}">
        <p14:creationId xmlns:p14="http://schemas.microsoft.com/office/powerpoint/2010/main" val="446199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Conclusion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32</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Travail très intéressant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Mix entre théorie et programmation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Première approche du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Deep</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Learning</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Vision du potentiel des algorithmes d’IA</a:t>
            </a: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553640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838200" y="1615737"/>
            <a:ext cx="10498584" cy="1642180"/>
          </a:xfrm>
          <a:noFill/>
          <a:effectLst>
            <a:softEdge rad="12700"/>
          </a:effectLst>
        </p:spPr>
        <p:txBody>
          <a:bodyPr>
            <a:noAutofit/>
          </a:bodyPr>
          <a:lstStyle/>
          <a:p>
            <a:pPr algn="ctr"/>
            <a:r>
              <a:rPr lang="fr-BE" sz="5400" b="1" u="sng" dirty="0">
                <a:solidFill>
                  <a:schemeClr val="accent1">
                    <a:lumMod val="75000"/>
                  </a:schemeClr>
                </a:solidFill>
                <a:effectLst>
                  <a:outerShdw blurRad="38100" dist="38100" dir="2700000" algn="tl">
                    <a:srgbClr val="000000">
                      <a:alpha val="43137"/>
                    </a:srgbClr>
                  </a:outerShdw>
                </a:effectLst>
              </a:rPr>
              <a:t>Merci pour votre attention</a:t>
            </a:r>
            <a:br>
              <a:rPr lang="fr-BE" sz="5400" b="1" u="sng" dirty="0">
                <a:solidFill>
                  <a:schemeClr val="accent1">
                    <a:lumMod val="75000"/>
                  </a:schemeClr>
                </a:solidFill>
                <a:effectLst>
                  <a:outerShdw blurRad="38100" dist="38100" dir="2700000" algn="tl">
                    <a:srgbClr val="000000">
                      <a:alpha val="43137"/>
                    </a:srgbClr>
                  </a:outerShdw>
                </a:effectLst>
              </a:rPr>
            </a:br>
            <a:br>
              <a:rPr lang="fr-BE" sz="5400" b="1" u="sng" dirty="0">
                <a:solidFill>
                  <a:schemeClr val="accent1">
                    <a:lumMod val="75000"/>
                  </a:schemeClr>
                </a:solidFill>
                <a:effectLst>
                  <a:outerShdw blurRad="38100" dist="38100" dir="2700000" algn="tl">
                    <a:srgbClr val="000000">
                      <a:alpha val="43137"/>
                    </a:srgbClr>
                  </a:outerShdw>
                </a:effectLst>
              </a:rPr>
            </a:br>
            <a:r>
              <a:rPr lang="fr-BE" sz="5400" b="1" u="sng" dirty="0">
                <a:solidFill>
                  <a:schemeClr val="accent1">
                    <a:lumMod val="75000"/>
                  </a:schemeClr>
                </a:solidFill>
                <a:effectLst>
                  <a:outerShdw blurRad="38100" dist="38100" dir="2700000" algn="tl">
                    <a:srgbClr val="000000">
                      <a:alpha val="43137"/>
                    </a:srgbClr>
                  </a:outerShdw>
                </a:effectLst>
              </a:rPr>
              <a:t>DEMO</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33</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326171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Les neurones</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C4066BC0-9309-402D-B4C4-C97DD9A356C2}"/>
              </a:ext>
            </a:extLst>
          </p:cNvPr>
          <p:cNvPicPr>
            <a:picLocks noChangeAspect="1"/>
          </p:cNvPicPr>
          <p:nvPr/>
        </p:nvPicPr>
        <p:blipFill>
          <a:blip r:embed="rId3"/>
          <a:stretch>
            <a:fillRect/>
          </a:stretch>
        </p:blipFill>
        <p:spPr>
          <a:xfrm>
            <a:off x="1273824" y="2194888"/>
            <a:ext cx="8389964" cy="2312559"/>
          </a:xfrm>
          <a:prstGeom prst="rect">
            <a:avLst/>
          </a:prstGeom>
        </p:spPr>
      </p:pic>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3830652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5</a:t>
            </a:fld>
            <a:endParaRPr lang="fr-BE" dirty="0"/>
          </a:p>
        </p:txBody>
      </p:sp>
      <mc:AlternateContent xmlns:mc="http://schemas.openxmlformats.org/markup-compatibility/2006">
        <mc:Choice xmlns:a14="http://schemas.microsoft.com/office/drawing/2010/main" Requires="a14">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37748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Entrée </a:t>
                </a:r>
                <a:r>
                  <a:rPr lang="fr-BE" sz="2400" dirty="0">
                    <a:solidFill>
                      <a:schemeClr val="accent1">
                        <a:lumMod val="50000"/>
                      </a:schemeClr>
                    </a:solidFill>
                    <a:latin typeface="Verdana" panose="020B0604030504040204" pitchFamily="34" charset="0"/>
                    <a:cs typeface="Times New Roman" panose="02020603050405020304" pitchFamily="18" charset="0"/>
                  </a:rPr>
                  <a:t>X</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Poids W</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Biais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Fonction d’activation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14:m>
                  <m:oMath xmlns:m="http://schemas.openxmlformats.org/officeDocument/2006/math">
                    <m:nary>
                      <m:naryPr>
                        <m:chr m:val="∑"/>
                        <m:limLoc m:val="undOvr"/>
                        <m:grow m:val="on"/>
                        <m:ctrlPr>
                          <a:rPr lang="fr-BE" sz="2800" i="1" smtClean="0">
                            <a:solidFill>
                              <a:schemeClr val="accent1">
                                <a:lumMod val="50000"/>
                              </a:schemeClr>
                            </a:solidFill>
                          </a:rPr>
                        </m:ctrlPr>
                      </m:naryPr>
                      <m:sub>
                        <m:r>
                          <a:rPr lang="fr-BE" sz="2800" i="1">
                            <a:solidFill>
                              <a:schemeClr val="accent1">
                                <a:lumMod val="50000"/>
                              </a:schemeClr>
                            </a:solidFill>
                          </a:rPr>
                          <m:t>𝑖</m:t>
                        </m:r>
                        <m:r>
                          <a:rPr lang="fr-BE" sz="2800" i="1">
                            <a:solidFill>
                              <a:schemeClr val="accent1">
                                <a:lumMod val="50000"/>
                              </a:schemeClr>
                            </a:solidFill>
                          </a:rPr>
                          <m:t>=1</m:t>
                        </m:r>
                      </m:sub>
                      <m:sup>
                        <m:r>
                          <a:rPr lang="fr-BE" sz="2800" i="1">
                            <a:solidFill>
                              <a:schemeClr val="accent1">
                                <a:lumMod val="50000"/>
                              </a:schemeClr>
                            </a:solidFill>
                          </a:rPr>
                          <m:t>𝑛</m:t>
                        </m:r>
                      </m:sup>
                      <m:e>
                        <m:sSub>
                          <m:sSubPr>
                            <m:ctrlPr>
                              <a:rPr lang="fr-BE" sz="2800" i="1">
                                <a:solidFill>
                                  <a:schemeClr val="accent1">
                                    <a:lumMod val="50000"/>
                                  </a:schemeClr>
                                </a:solidFill>
                              </a:rPr>
                            </m:ctrlPr>
                          </m:sSubPr>
                          <m:e>
                            <m:r>
                              <a:rPr lang="fr-BE" sz="2800" i="1">
                                <a:solidFill>
                                  <a:schemeClr val="accent1">
                                    <a:lumMod val="50000"/>
                                  </a:schemeClr>
                                </a:solidFill>
                              </a:rPr>
                              <m:t>𝑤</m:t>
                            </m:r>
                          </m:e>
                          <m:sub>
                            <m:r>
                              <a:rPr lang="fr-BE" sz="2800" i="1">
                                <a:solidFill>
                                  <a:schemeClr val="accent1">
                                    <a:lumMod val="50000"/>
                                  </a:schemeClr>
                                </a:solidFill>
                              </a:rPr>
                              <m:t>𝑖</m:t>
                            </m:r>
                          </m:sub>
                        </m:sSub>
                        <m:sSub>
                          <m:sSubPr>
                            <m:ctrlPr>
                              <a:rPr lang="fr-BE" sz="2800" i="1">
                                <a:solidFill>
                                  <a:schemeClr val="accent1">
                                    <a:lumMod val="50000"/>
                                  </a:schemeClr>
                                </a:solidFill>
                              </a:rPr>
                            </m:ctrlPr>
                          </m:sSubPr>
                          <m:e>
                            <m:r>
                              <a:rPr lang="fr-BE" sz="2800" i="1">
                                <a:solidFill>
                                  <a:schemeClr val="accent1">
                                    <a:lumMod val="50000"/>
                                  </a:schemeClr>
                                </a:solidFill>
                              </a:rPr>
                              <m:t>𝑥</m:t>
                            </m:r>
                          </m:e>
                          <m:sub>
                            <m:r>
                              <a:rPr lang="fr-BE" sz="2800" i="1">
                                <a:solidFill>
                                  <a:schemeClr val="accent1">
                                    <a:lumMod val="50000"/>
                                  </a:schemeClr>
                                </a:solidFill>
                              </a:rPr>
                              <m:t>𝑖</m:t>
                            </m:r>
                          </m:sub>
                        </m:sSub>
                      </m:e>
                    </m:nary>
                    <m:r>
                      <a:rPr lang="fr-BE" sz="2800" i="1">
                        <a:solidFill>
                          <a:schemeClr val="accent1">
                            <a:lumMod val="50000"/>
                          </a:schemeClr>
                        </a:solidFill>
                      </a:rPr>
                      <m:t>+</m:t>
                    </m:r>
                    <m:r>
                      <a:rPr lang="fr-BE" sz="2800" i="1">
                        <a:solidFill>
                          <a:schemeClr val="accent1">
                            <a:lumMod val="50000"/>
                          </a:schemeClr>
                        </a:solidFill>
                      </a:rPr>
                      <m:t>𝑏</m:t>
                    </m:r>
                  </m:oMath>
                </a14:m>
                <a:r>
                  <a:rPr lang="fr-BE" sz="2800" dirty="0">
                    <a:solidFill>
                      <a:schemeClr val="accent1">
                        <a:lumMod val="50000"/>
                      </a:schemeClr>
                    </a:solidFill>
                  </a:rPr>
                  <a:t> avec </a:t>
                </a:r>
                <a14:m>
                  <m:oMath xmlns:m="http://schemas.openxmlformats.org/officeDocument/2006/math">
                    <m:r>
                      <a:rPr lang="fr-BE" sz="2800" i="1">
                        <a:solidFill>
                          <a:schemeClr val="accent1">
                            <a:lumMod val="50000"/>
                          </a:schemeClr>
                        </a:solidFill>
                      </a:rPr>
                      <m:t>𝑓</m:t>
                    </m:r>
                    <m:r>
                      <a:rPr lang="fr-BE" sz="2800" i="1">
                        <a:solidFill>
                          <a:schemeClr val="accent1">
                            <a:lumMod val="50000"/>
                          </a:schemeClr>
                        </a:solidFill>
                      </a:rPr>
                      <m:t>(</m:t>
                    </m:r>
                    <m:r>
                      <a:rPr lang="fr-BE" sz="2800" i="1">
                        <a:solidFill>
                          <a:schemeClr val="accent1">
                            <a:lumMod val="50000"/>
                          </a:schemeClr>
                        </a:solidFill>
                      </a:rPr>
                      <m:t>𝑧</m:t>
                    </m:r>
                    <m:r>
                      <a:rPr lang="fr-BE" sz="2800" i="1">
                        <a:solidFill>
                          <a:schemeClr val="accent1">
                            <a:lumMod val="50000"/>
                          </a:schemeClr>
                        </a:solidFill>
                      </a:rPr>
                      <m:t>)=</m:t>
                    </m:r>
                    <m:d>
                      <m:dPr>
                        <m:begChr m:val="{"/>
                        <m:endChr m:val=""/>
                        <m:ctrlPr>
                          <a:rPr lang="fr-BE" sz="2800" i="1">
                            <a:solidFill>
                              <a:schemeClr val="accent1">
                                <a:lumMod val="50000"/>
                              </a:schemeClr>
                            </a:solidFill>
                          </a:rPr>
                        </m:ctrlPr>
                      </m:dPr>
                      <m:e>
                        <m:eqArr>
                          <m:eqArrPr>
                            <m:ctrlPr>
                              <a:rPr lang="fr-BE" sz="2800" i="1">
                                <a:solidFill>
                                  <a:schemeClr val="accent1">
                                    <a:lumMod val="50000"/>
                                  </a:schemeClr>
                                </a:solidFill>
                              </a:rPr>
                            </m:ctrlPr>
                          </m:eqArrPr>
                          <m:e>
                            <m:r>
                              <a:rPr lang="fr-BE" sz="2800" i="1">
                                <a:solidFill>
                                  <a:schemeClr val="accent1">
                                    <a:lumMod val="50000"/>
                                  </a:schemeClr>
                                </a:solidFill>
                              </a:rPr>
                              <m:t>0 </m:t>
                            </m:r>
                            <m:r>
                              <a:rPr lang="fr-BE" sz="2800" i="1">
                                <a:solidFill>
                                  <a:schemeClr val="accent1">
                                    <a:lumMod val="50000"/>
                                  </a:schemeClr>
                                </a:solidFill>
                              </a:rPr>
                              <m:t>𝑠𝑖</m:t>
                            </m:r>
                            <m:r>
                              <a:rPr lang="fr-BE" sz="2800" i="1">
                                <a:solidFill>
                                  <a:schemeClr val="accent1">
                                    <a:lumMod val="50000"/>
                                  </a:schemeClr>
                                </a:solidFill>
                              </a:rPr>
                              <m:t> </m:t>
                            </m:r>
                            <m:r>
                              <a:rPr lang="fr-BE" sz="2800" i="1">
                                <a:solidFill>
                                  <a:schemeClr val="accent1">
                                    <a:lumMod val="50000"/>
                                  </a:schemeClr>
                                </a:solidFill>
                              </a:rPr>
                              <m:t>𝑧</m:t>
                            </m:r>
                            <m:r>
                              <a:rPr lang="fr-BE" sz="2800" i="1">
                                <a:solidFill>
                                  <a:schemeClr val="accent1">
                                    <a:lumMod val="50000"/>
                                  </a:schemeClr>
                                </a:solidFill>
                              </a:rPr>
                              <m:t> ≤0</m:t>
                            </m:r>
                          </m:e>
                          <m:e>
                            <m:r>
                              <a:rPr lang="fr-BE" sz="2800" i="1">
                                <a:solidFill>
                                  <a:schemeClr val="accent1">
                                    <a:lumMod val="50000"/>
                                  </a:schemeClr>
                                </a:solidFill>
                              </a:rPr>
                              <m:t>1 </m:t>
                            </m:r>
                            <m:r>
                              <a:rPr lang="fr-BE" sz="2800" i="1">
                                <a:solidFill>
                                  <a:schemeClr val="accent1">
                                    <a:lumMod val="50000"/>
                                  </a:schemeClr>
                                </a:solidFill>
                              </a:rPr>
                              <m:t>𝑠𝑖</m:t>
                            </m:r>
                            <m:r>
                              <a:rPr lang="fr-BE" sz="2800" i="1">
                                <a:solidFill>
                                  <a:schemeClr val="accent1">
                                    <a:lumMod val="50000"/>
                                  </a:schemeClr>
                                </a:solidFill>
                              </a:rPr>
                              <m:t> </m:t>
                            </m:r>
                            <m:r>
                              <a:rPr lang="fr-BE" sz="2800" i="1">
                                <a:solidFill>
                                  <a:schemeClr val="accent1">
                                    <a:lumMod val="50000"/>
                                  </a:schemeClr>
                                </a:solidFill>
                              </a:rPr>
                              <m:t>𝑧</m:t>
                            </m:r>
                            <m:r>
                              <a:rPr lang="fr-BE" sz="2800" i="1">
                                <a:solidFill>
                                  <a:schemeClr val="accent1">
                                    <a:lumMod val="50000"/>
                                  </a:schemeClr>
                                </a:solidFill>
                              </a:rPr>
                              <m:t> &gt;0</m:t>
                            </m:r>
                          </m:e>
                        </m:eqArr>
                      </m:e>
                    </m:d>
                  </m:oMath>
                </a14:m>
                <a:endParaRPr lang="fr-BE" altLang="fr-FR" sz="28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p:txBody>
          </p:sp>
        </mc:Choice>
        <mc:Fallback>
          <p:sp>
            <p:nvSpPr>
              <p:cNvPr id="10" name="Rectangle 64">
                <a:extLst>
                  <a:ext uri="{FF2B5EF4-FFF2-40B4-BE49-F238E27FC236}">
                    <a16:creationId xmlns:a16="http://schemas.microsoft.com/office/drawing/2014/main" id="{C2C992F5-5F97-4F09-BC3B-F0334C5BF37A}"/>
                  </a:ext>
                </a:extLst>
              </p:cNvPr>
              <p:cNvSpPr>
                <a:spLocks noRot="1" noChangeAspect="1" noMove="1" noResize="1" noEditPoints="1" noAdjustHandles="1" noChangeArrowheads="1" noChangeShapeType="1" noTextEdit="1"/>
              </p:cNvSpPr>
              <p:nvPr/>
            </p:nvSpPr>
            <p:spPr bwMode="auto">
              <a:xfrm>
                <a:off x="781438" y="1510803"/>
                <a:ext cx="10629122" cy="4377480"/>
              </a:xfrm>
              <a:prstGeom prst="rect">
                <a:avLst/>
              </a:prstGeom>
              <a:blipFill>
                <a:blip r:embed="rId3"/>
                <a:stretch>
                  <a:fillRect l="-917" t="-111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pic>
        <p:nvPicPr>
          <p:cNvPr id="6" name="Image 5">
            <a:extLst>
              <a:ext uri="{FF2B5EF4-FFF2-40B4-BE49-F238E27FC236}">
                <a16:creationId xmlns:a16="http://schemas.microsoft.com/office/drawing/2014/main" id="{19598E86-C301-4C5D-A60F-A780CCFA4957}"/>
              </a:ext>
            </a:extLst>
          </p:cNvPr>
          <p:cNvPicPr>
            <a:picLocks noChangeAspect="1"/>
          </p:cNvPicPr>
          <p:nvPr/>
        </p:nvPicPr>
        <p:blipFill>
          <a:blip r:embed="rId4"/>
          <a:stretch>
            <a:fillRect/>
          </a:stretch>
        </p:blipFill>
        <p:spPr>
          <a:xfrm>
            <a:off x="5014912" y="1142047"/>
            <a:ext cx="6276975" cy="3476625"/>
          </a:xfrm>
          <a:prstGeom prst="rect">
            <a:avLst/>
          </a:prstGeom>
        </p:spPr>
      </p:pic>
    </p:spTree>
    <p:extLst>
      <p:ext uri="{BB962C8B-B14F-4D97-AF65-F5344CB8AC3E}">
        <p14:creationId xmlns:p14="http://schemas.microsoft.com/office/powerpoint/2010/main" val="2507883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6</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réseau de neurones</a:t>
            </a:r>
          </a:p>
          <a:p>
            <a:pPr marL="285750" lvl="0" indent="-285750" eaLnBrk="0" fontAlgn="base" hangingPunct="0">
              <a:spcBef>
                <a:spcPct val="0"/>
              </a:spcBef>
              <a:spcAft>
                <a:spcPct val="0"/>
              </a:spcAft>
              <a:buFont typeface="Wingdings" panose="05000000000000000000" pitchFamily="2" charset="2"/>
              <a:buChar char="q"/>
            </a:pPr>
            <a:endParaRPr lang="fr-BE" altLang="fr-FR" sz="10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1"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   Feedforward				       Back Propagation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13524D21-1FDA-4BC2-A63A-183B93BF92A9}"/>
              </a:ext>
            </a:extLst>
          </p:cNvPr>
          <p:cNvPicPr>
            <a:picLocks noChangeAspect="1"/>
          </p:cNvPicPr>
          <p:nvPr/>
        </p:nvPicPr>
        <p:blipFill>
          <a:blip r:embed="rId3"/>
          <a:stretch>
            <a:fillRect/>
          </a:stretch>
        </p:blipFill>
        <p:spPr>
          <a:xfrm>
            <a:off x="1596580" y="2609722"/>
            <a:ext cx="3984573" cy="2645441"/>
          </a:xfrm>
          <a:prstGeom prst="rect">
            <a:avLst/>
          </a:prstGeom>
        </p:spPr>
      </p:pic>
      <p:pic>
        <p:nvPicPr>
          <p:cNvPr id="12" name="Image 11">
            <a:extLst>
              <a:ext uri="{FF2B5EF4-FFF2-40B4-BE49-F238E27FC236}">
                <a16:creationId xmlns:a16="http://schemas.microsoft.com/office/drawing/2014/main" id="{7D83104F-96E9-494E-871B-7CACFC80308E}"/>
              </a:ext>
            </a:extLst>
          </p:cNvPr>
          <p:cNvPicPr>
            <a:picLocks noChangeAspect="1"/>
          </p:cNvPicPr>
          <p:nvPr/>
        </p:nvPicPr>
        <p:blipFill>
          <a:blip r:embed="rId3"/>
          <a:stretch>
            <a:fillRect/>
          </a:stretch>
        </p:blipFill>
        <p:spPr>
          <a:xfrm>
            <a:off x="6705075" y="2625158"/>
            <a:ext cx="3970448" cy="2636063"/>
          </a:xfrm>
          <a:prstGeom prst="rect">
            <a:avLst/>
          </a:prstGeom>
        </p:spPr>
      </p:pic>
      <p:cxnSp>
        <p:nvCxnSpPr>
          <p:cNvPr id="5" name="Connecteur : en arc 4">
            <a:extLst>
              <a:ext uri="{FF2B5EF4-FFF2-40B4-BE49-F238E27FC236}">
                <a16:creationId xmlns:a16="http://schemas.microsoft.com/office/drawing/2014/main" id="{B184629E-444E-4617-B5C9-26AD2D2CEE22}"/>
              </a:ext>
            </a:extLst>
          </p:cNvPr>
          <p:cNvCxnSpPr/>
          <p:nvPr/>
        </p:nvCxnSpPr>
        <p:spPr>
          <a:xfrm rot="10800000" flipV="1">
            <a:off x="8957965" y="3912597"/>
            <a:ext cx="978946" cy="618673"/>
          </a:xfrm>
          <a:prstGeom prst="curvedConnector3">
            <a:avLst>
              <a:gd name="adj1" fmla="val 4011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FF543A9F-57CD-4E1F-BA2F-7918A7FC209D}"/>
              </a:ext>
            </a:extLst>
          </p:cNvPr>
          <p:cNvSpPr txBox="1"/>
          <p:nvPr/>
        </p:nvSpPr>
        <p:spPr>
          <a:xfrm>
            <a:off x="9312676" y="4531271"/>
            <a:ext cx="2423604" cy="646331"/>
          </a:xfrm>
          <a:prstGeom prst="rect">
            <a:avLst/>
          </a:prstGeom>
          <a:noFill/>
        </p:spPr>
        <p:txBody>
          <a:bodyPr wrap="square" rtlCol="0">
            <a:spAutoFit/>
          </a:bodyPr>
          <a:lstStyle/>
          <a:p>
            <a:r>
              <a:rPr lang="fr-BE" dirty="0">
                <a:solidFill>
                  <a:schemeClr val="accent1">
                    <a:lumMod val="50000"/>
                  </a:schemeClr>
                </a:solidFill>
                <a:latin typeface="Verdana" panose="020B0604030504040204" pitchFamily="34" charset="0"/>
                <a:cs typeface="Times New Roman" panose="02020603050405020304" pitchFamily="18" charset="0"/>
              </a:rPr>
              <a:t>Rétropropagation</a:t>
            </a:r>
          </a:p>
          <a:p>
            <a:r>
              <a:rPr lang="fr-BE" dirty="0">
                <a:solidFill>
                  <a:schemeClr val="accent1">
                    <a:lumMod val="50000"/>
                  </a:schemeClr>
                </a:solidFill>
                <a:latin typeface="Verdana" panose="020B0604030504040204" pitchFamily="34" charset="0"/>
                <a:cs typeface="Times New Roman" panose="02020603050405020304" pitchFamily="18" charset="0"/>
              </a:rPr>
              <a:t>du gradient</a:t>
            </a:r>
            <a:endParaRPr lang="fr-BE" dirty="0"/>
          </a:p>
        </p:txBody>
      </p:sp>
    </p:spTree>
    <p:extLst>
      <p:ext uri="{BB962C8B-B14F-4D97-AF65-F5344CB8AC3E}">
        <p14:creationId xmlns:p14="http://schemas.microsoft.com/office/powerpoint/2010/main" val="1001556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7</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=&gt; 2 types : linéaire et non linéaire</a:t>
            </a:r>
          </a:p>
        </p:txBody>
      </p:sp>
      <p:pic>
        <p:nvPicPr>
          <p:cNvPr id="2" name="Image 1">
            <a:extLst>
              <a:ext uri="{FF2B5EF4-FFF2-40B4-BE49-F238E27FC236}">
                <a16:creationId xmlns:a16="http://schemas.microsoft.com/office/drawing/2014/main" id="{08A56EC9-7F81-4A39-9534-40C8EA094120}"/>
              </a:ext>
            </a:extLst>
          </p:cNvPr>
          <p:cNvPicPr>
            <a:picLocks noChangeAspect="1"/>
          </p:cNvPicPr>
          <p:nvPr/>
        </p:nvPicPr>
        <p:blipFill>
          <a:blip r:embed="rId3"/>
          <a:stretch>
            <a:fillRect/>
          </a:stretch>
        </p:blipFill>
        <p:spPr>
          <a:xfrm>
            <a:off x="3737012" y="3108024"/>
            <a:ext cx="4836459" cy="2816353"/>
          </a:xfrm>
          <a:prstGeom prst="rect">
            <a:avLst/>
          </a:prstGeom>
        </p:spPr>
      </p:pic>
      <p:sp>
        <p:nvSpPr>
          <p:cNvPr id="17" name="ZoneTexte 16">
            <a:extLst>
              <a:ext uri="{FF2B5EF4-FFF2-40B4-BE49-F238E27FC236}">
                <a16:creationId xmlns:a16="http://schemas.microsoft.com/office/drawing/2014/main" id="{99BA7837-C9E2-41C8-97A6-BE329BABFE15}"/>
              </a:ext>
            </a:extLst>
          </p:cNvPr>
          <p:cNvSpPr txBox="1"/>
          <p:nvPr/>
        </p:nvSpPr>
        <p:spPr>
          <a:xfrm>
            <a:off x="4558369" y="2599650"/>
            <a:ext cx="3296451" cy="769441"/>
          </a:xfrm>
          <a:prstGeom prst="rect">
            <a:avLst/>
          </a:prstGeom>
          <a:noFill/>
        </p:spPr>
        <p:txBody>
          <a:bodyPr wrap="square" rtlCol="0">
            <a:spAutoFit/>
          </a:bodyPr>
          <a:lstStyle/>
          <a:p>
            <a:r>
              <a:rPr lang="fr-BE" sz="4400" dirty="0">
                <a:solidFill>
                  <a:schemeClr val="accent1">
                    <a:lumMod val="50000"/>
                  </a:schemeClr>
                </a:solidFill>
              </a:rPr>
              <a:t>Linéaire</a:t>
            </a:r>
          </a:p>
        </p:txBody>
      </p:sp>
    </p:spTree>
    <p:extLst>
      <p:ext uri="{BB962C8B-B14F-4D97-AF65-F5344CB8AC3E}">
        <p14:creationId xmlns:p14="http://schemas.microsoft.com/office/powerpoint/2010/main" val="1405107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8</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=&gt; 2 types : linéaire et non linéaire</a:t>
            </a:r>
          </a:p>
        </p:txBody>
      </p:sp>
      <p:pic>
        <p:nvPicPr>
          <p:cNvPr id="12" name="Image 11">
            <a:extLst>
              <a:ext uri="{FF2B5EF4-FFF2-40B4-BE49-F238E27FC236}">
                <a16:creationId xmlns:a16="http://schemas.microsoft.com/office/drawing/2014/main" id="{515FCD86-00F9-4B29-9F76-41E02490605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700631" y="2312897"/>
            <a:ext cx="3344283" cy="2182033"/>
          </a:xfrm>
          <a:prstGeom prst="rect">
            <a:avLst/>
          </a:prstGeom>
          <a:noFill/>
          <a:ln>
            <a:noFill/>
          </a:ln>
        </p:spPr>
      </p:pic>
      <p:pic>
        <p:nvPicPr>
          <p:cNvPr id="13" name="Image 12">
            <a:extLst>
              <a:ext uri="{FF2B5EF4-FFF2-40B4-BE49-F238E27FC236}">
                <a16:creationId xmlns:a16="http://schemas.microsoft.com/office/drawing/2014/main" id="{45EB4AC6-7A8A-4C6C-BAC2-EFE8488AEB3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26929" y="2939276"/>
            <a:ext cx="5149325" cy="2677816"/>
          </a:xfrm>
          <a:prstGeom prst="rect">
            <a:avLst/>
          </a:prstGeom>
          <a:noFill/>
          <a:ln>
            <a:noFill/>
          </a:ln>
        </p:spPr>
      </p:pic>
      <p:sp>
        <p:nvSpPr>
          <p:cNvPr id="3" name="Flèche : virage 2">
            <a:extLst>
              <a:ext uri="{FF2B5EF4-FFF2-40B4-BE49-F238E27FC236}">
                <a16:creationId xmlns:a16="http://schemas.microsoft.com/office/drawing/2014/main" id="{1D918AAC-FB72-4759-9993-5A515AF3353A}"/>
              </a:ext>
            </a:extLst>
          </p:cNvPr>
          <p:cNvSpPr/>
          <p:nvPr/>
        </p:nvSpPr>
        <p:spPr>
          <a:xfrm flipV="1">
            <a:off x="5521689" y="4367785"/>
            <a:ext cx="989703" cy="80276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solidFill>
                <a:schemeClr val="tx1"/>
              </a:solidFill>
            </a:endParaRPr>
          </a:p>
        </p:txBody>
      </p:sp>
      <p:sp>
        <p:nvSpPr>
          <p:cNvPr id="5" name="ZoneTexte 4">
            <a:extLst>
              <a:ext uri="{FF2B5EF4-FFF2-40B4-BE49-F238E27FC236}">
                <a16:creationId xmlns:a16="http://schemas.microsoft.com/office/drawing/2014/main" id="{910E594F-46B0-4A54-89B3-F818D5499A7E}"/>
              </a:ext>
            </a:extLst>
          </p:cNvPr>
          <p:cNvSpPr txBox="1"/>
          <p:nvPr/>
        </p:nvSpPr>
        <p:spPr>
          <a:xfrm>
            <a:off x="4158598" y="2528349"/>
            <a:ext cx="1041251" cy="584775"/>
          </a:xfrm>
          <a:prstGeom prst="rect">
            <a:avLst/>
          </a:prstGeom>
          <a:noFill/>
        </p:spPr>
        <p:txBody>
          <a:bodyPr wrap="square" rtlCol="0">
            <a:spAutoFit/>
          </a:bodyPr>
          <a:lstStyle/>
          <a:p>
            <a:r>
              <a:rPr lang="fr-BE" sz="3200" dirty="0" err="1"/>
              <a:t>ReLU</a:t>
            </a:r>
            <a:endParaRPr lang="fr-BE" sz="3200" dirty="0"/>
          </a:p>
        </p:txBody>
      </p:sp>
      <p:sp>
        <p:nvSpPr>
          <p:cNvPr id="14" name="ZoneTexte 13">
            <a:extLst>
              <a:ext uri="{FF2B5EF4-FFF2-40B4-BE49-F238E27FC236}">
                <a16:creationId xmlns:a16="http://schemas.microsoft.com/office/drawing/2014/main" id="{F867AB9D-E5F9-445A-9FFA-7565F8CD9961}"/>
              </a:ext>
            </a:extLst>
          </p:cNvPr>
          <p:cNvSpPr txBox="1"/>
          <p:nvPr/>
        </p:nvSpPr>
        <p:spPr>
          <a:xfrm>
            <a:off x="7044914" y="3167339"/>
            <a:ext cx="2402524" cy="584775"/>
          </a:xfrm>
          <a:prstGeom prst="rect">
            <a:avLst/>
          </a:prstGeom>
          <a:noFill/>
        </p:spPr>
        <p:txBody>
          <a:bodyPr wrap="square" rtlCol="0">
            <a:spAutoFit/>
          </a:bodyPr>
          <a:lstStyle/>
          <a:p>
            <a:r>
              <a:rPr lang="fr-BE" sz="3200" dirty="0" err="1"/>
              <a:t>LeakyReLU</a:t>
            </a:r>
            <a:endParaRPr lang="fr-BE" sz="3200" dirty="0"/>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4D29E78-C997-44C4-B870-036A080C34EC}"/>
                  </a:ext>
                </a:extLst>
              </p:cNvPr>
              <p:cNvSpPr/>
              <p:nvPr/>
            </p:nvSpPr>
            <p:spPr>
              <a:xfrm>
                <a:off x="3871840" y="3567601"/>
                <a:ext cx="2964081" cy="523220"/>
              </a:xfrm>
              <a:prstGeom prst="rect">
                <a:avLst/>
              </a:prstGeom>
            </p:spPr>
            <p:txBody>
              <a:bodyPr wrap="none">
                <a:spAutoFit/>
              </a:bodyPr>
              <a:lstStyle/>
              <a:p>
                <a14:m>
                  <m:oMath xmlns:m="http://schemas.openxmlformats.org/officeDocument/2006/math">
                    <m:r>
                      <a:rPr lang="fr-BE" sz="2800" i="1">
                        <a:latin typeface="Cambria Math" panose="02040503050406030204" pitchFamily="18" charset="0"/>
                        <a:ea typeface="Times New Roman" panose="02020603050405020304" pitchFamily="18" charset="0"/>
                        <a:cs typeface="Times New Roman" panose="02020603050405020304" pitchFamily="18" charset="0"/>
                      </a:rPr>
                      <m:t>𝑓</m:t>
                    </m:r>
                    <m:d>
                      <m:dPr>
                        <m:ctrlPr>
                          <a:rPr lang="fr-BE" sz="2800" i="1">
                            <a:effectLst/>
                            <a:latin typeface="Cambria Math" panose="02040503050406030204" pitchFamily="18" charset="0"/>
                          </a:rPr>
                        </m:ctrlPr>
                      </m:dPr>
                      <m:e>
                        <m:r>
                          <a:rPr lang="fr-BE" sz="2800" i="1">
                            <a:latin typeface="Cambria Math" panose="02040503050406030204" pitchFamily="18" charset="0"/>
                            <a:ea typeface="Times New Roman" panose="02020603050405020304" pitchFamily="18" charset="0"/>
                            <a:cs typeface="Times New Roman" panose="02020603050405020304" pitchFamily="18" charset="0"/>
                          </a:rPr>
                          <m:t>𝑥</m:t>
                        </m:r>
                      </m:e>
                    </m:d>
                    <m:r>
                      <a:rPr lang="fr-BE" sz="2800" i="1">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fr-BE" sz="2800">
                        <a:latin typeface="Cambria Math" panose="02040503050406030204" pitchFamily="18" charset="0"/>
                        <a:ea typeface="Times New Roman" panose="02020603050405020304" pitchFamily="18" charset="0"/>
                        <a:cs typeface="Times New Roman" panose="02020603050405020304" pitchFamily="18" charset="0"/>
                      </a:rPr>
                      <m:t>max</m:t>
                    </m:r>
                    <m:r>
                      <a:rPr lang="fr-BE" sz="2800">
                        <a:latin typeface="Cambria Math" panose="02040503050406030204" pitchFamily="18" charset="0"/>
                        <a:ea typeface="Times New Roman" panose="02020603050405020304" pitchFamily="18" charset="0"/>
                        <a:cs typeface="Times New Roman" panose="02020603050405020304" pitchFamily="18" charset="0"/>
                      </a:rPr>
                      <m:t>⁡</m:t>
                    </m:r>
                    <m:r>
                      <a:rPr lang="fr-BE" sz="2800" i="1">
                        <a:latin typeface="Cambria Math" panose="02040503050406030204" pitchFamily="18" charset="0"/>
                        <a:ea typeface="Times New Roman" panose="02020603050405020304" pitchFamily="18" charset="0"/>
                        <a:cs typeface="Times New Roman" panose="02020603050405020304" pitchFamily="18" charset="0"/>
                      </a:rPr>
                      <m:t>(0,</m:t>
                    </m:r>
                    <m:r>
                      <a:rPr lang="fr-BE" sz="2800" i="1">
                        <a:latin typeface="Cambria Math" panose="02040503050406030204" pitchFamily="18" charset="0"/>
                        <a:ea typeface="Times New Roman" panose="02020603050405020304" pitchFamily="18" charset="0"/>
                        <a:cs typeface="Times New Roman" panose="02020603050405020304" pitchFamily="18" charset="0"/>
                      </a:rPr>
                      <m:t>𝑥</m:t>
                    </m:r>
                    <m:r>
                      <a:rPr lang="fr-BE" sz="2800" i="1">
                        <a:latin typeface="Cambria Math" panose="02040503050406030204" pitchFamily="18" charset="0"/>
                        <a:ea typeface="Times New Roman" panose="02020603050405020304" pitchFamily="18" charset="0"/>
                        <a:cs typeface="Times New Roman" panose="02020603050405020304" pitchFamily="18" charset="0"/>
                      </a:rPr>
                      <m:t>)</m:t>
                    </m:r>
                  </m:oMath>
                </a14:m>
                <a:r>
                  <a:rPr lang="fr-BE" sz="2800" dirty="0">
                    <a:latin typeface="Verdana" panose="020B0604030504040204" pitchFamily="34" charset="0"/>
                    <a:ea typeface="Times New Roman" panose="02020603050405020304" pitchFamily="18" charset="0"/>
                    <a:cs typeface="Times New Roman" panose="02020603050405020304" pitchFamily="18" charset="0"/>
                  </a:rPr>
                  <a:t> </a:t>
                </a:r>
                <a:endParaRPr lang="fr-BE" sz="2800" dirty="0"/>
              </a:p>
            </p:txBody>
          </p:sp>
        </mc:Choice>
        <mc:Fallback>
          <p:sp>
            <p:nvSpPr>
              <p:cNvPr id="7" name="Rectangle 6">
                <a:extLst>
                  <a:ext uri="{FF2B5EF4-FFF2-40B4-BE49-F238E27FC236}">
                    <a16:creationId xmlns:a16="http://schemas.microsoft.com/office/drawing/2014/main" id="{34D29E78-C997-44C4-B870-036A080C34EC}"/>
                  </a:ext>
                </a:extLst>
              </p:cNvPr>
              <p:cNvSpPr>
                <a:spLocks noRot="1" noChangeAspect="1" noMove="1" noResize="1" noEditPoints="1" noAdjustHandles="1" noChangeArrowheads="1" noChangeShapeType="1" noTextEdit="1"/>
              </p:cNvSpPr>
              <p:nvPr/>
            </p:nvSpPr>
            <p:spPr>
              <a:xfrm>
                <a:off x="3871840" y="3567601"/>
                <a:ext cx="2964081" cy="523220"/>
              </a:xfrm>
              <a:prstGeom prst="rect">
                <a:avLst/>
              </a:prstGeom>
              <a:blipFill>
                <a:blip r:embed="rId5"/>
                <a:stretch>
                  <a:fillRect/>
                </a:stretch>
              </a:blipFill>
            </p:spPr>
            <p:txBody>
              <a:bodyPr/>
              <a:lstStyle/>
              <a:p>
                <a:r>
                  <a:rPr lang="fr-BE">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78ABF733-48B8-431B-91FA-C5440A9B67BA}"/>
                  </a:ext>
                </a:extLst>
              </p:cNvPr>
              <p:cNvSpPr/>
              <p:nvPr/>
            </p:nvSpPr>
            <p:spPr>
              <a:xfrm>
                <a:off x="7414059" y="4537605"/>
                <a:ext cx="4047262"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ctrlPr>
                            <a:rPr lang="fr-BE" sz="2800" smtClean="0">
                              <a:latin typeface="Cambria Math" panose="02040503050406030204" pitchFamily="18" charset="0"/>
                            </a:rPr>
                          </m:ctrlPr>
                        </m:dPr>
                        <m:e>
                          <m:r>
                            <a:rPr lang="fr-BE" sz="2800" i="1">
                              <a:latin typeface="Cambria Math" panose="02040503050406030204" pitchFamily="18" charset="0"/>
                            </a:rPr>
                            <m:t>𝑓</m:t>
                          </m:r>
                          <m:d>
                            <m:dPr>
                              <m:ctrlPr>
                                <a:rPr lang="fr-BE" sz="2800" i="1">
                                  <a:latin typeface="Cambria Math" panose="02040503050406030204" pitchFamily="18" charset="0"/>
                                </a:rPr>
                              </m:ctrlPr>
                            </m:dPr>
                            <m:e>
                              <m:r>
                                <a:rPr lang="fr-BE" sz="2800" i="1">
                                  <a:latin typeface="Cambria Math" panose="02040503050406030204" pitchFamily="18" charset="0"/>
                                </a:rPr>
                                <m:t>𝑥</m:t>
                              </m:r>
                            </m:e>
                          </m:d>
                          <m:r>
                            <a:rPr lang="fr-BE" sz="2800" i="0">
                              <a:latin typeface="Cambria Math" panose="02040503050406030204" pitchFamily="18" charset="0"/>
                            </a:rPr>
                            <m:t>=</m:t>
                          </m:r>
                          <m:r>
                            <m:rPr>
                              <m:sty m:val="p"/>
                            </m:rPr>
                            <a:rPr lang="fr-BE" sz="2800" i="0">
                              <a:latin typeface="Cambria Math" panose="02040503050406030204" pitchFamily="18" charset="0"/>
                            </a:rPr>
                            <m:t>ma</m:t>
                          </m:r>
                          <m:func>
                            <m:funcPr>
                              <m:ctrlPr>
                                <a:rPr lang="fr-BE" sz="2800" i="1">
                                  <a:latin typeface="Cambria Math" panose="02040503050406030204" pitchFamily="18" charset="0"/>
                                </a:rPr>
                              </m:ctrlPr>
                            </m:funcPr>
                            <m:fName>
                              <m:r>
                                <m:rPr>
                                  <m:sty m:val="p"/>
                                </m:rPr>
                                <a:rPr lang="fr-BE" sz="2800" i="0">
                                  <a:latin typeface="Cambria Math" panose="02040503050406030204" pitchFamily="18" charset="0"/>
                                </a:rPr>
                                <m:t>x</m:t>
                              </m:r>
                            </m:fName>
                            <m:e>
                              <m:r>
                                <a:rPr lang="fr-BE" sz="2800" i="0">
                                  <a:latin typeface="Cambria Math" panose="02040503050406030204" pitchFamily="18" charset="0"/>
                                </a:rPr>
                                <m:t>(</m:t>
                              </m:r>
                            </m:e>
                          </m:func>
                          <m:r>
                            <m:rPr>
                              <m:sty m:val="p"/>
                            </m:rPr>
                            <a:rPr lang="fr-BE" sz="2800" b="0" i="0" smtClean="0">
                              <a:latin typeface="Cambria Math" panose="02040503050406030204" pitchFamily="18" charset="0"/>
                            </a:rPr>
                            <m:t>pente</m:t>
                          </m:r>
                          <m:r>
                            <a:rPr lang="fr-BE" sz="2800" b="0" i="1" smtClean="0">
                              <a:latin typeface="Cambria Math" panose="02040503050406030204" pitchFamily="18" charset="0"/>
                            </a:rPr>
                            <m:t>.</m:t>
                          </m:r>
                          <m:r>
                            <a:rPr lang="fr-BE" sz="2800" i="1">
                              <a:latin typeface="Cambria Math" panose="02040503050406030204" pitchFamily="18" charset="0"/>
                            </a:rPr>
                            <m:t>𝑥</m:t>
                          </m:r>
                          <m:r>
                            <a:rPr lang="fr-BE" sz="2800" i="0">
                              <a:latin typeface="Cambria Math" panose="02040503050406030204" pitchFamily="18" charset="0"/>
                            </a:rPr>
                            <m:t>,</m:t>
                          </m:r>
                          <m:r>
                            <a:rPr lang="fr-BE" sz="2800" i="1">
                              <a:latin typeface="Cambria Math" panose="02040503050406030204" pitchFamily="18" charset="0"/>
                            </a:rPr>
                            <m:t>𝑥</m:t>
                          </m:r>
                        </m:e>
                      </m:d>
                    </m:oMath>
                  </m:oMathPara>
                </a14:m>
                <a:endParaRPr lang="fr-BE" sz="2800" dirty="0"/>
              </a:p>
            </p:txBody>
          </p:sp>
        </mc:Choice>
        <mc:Fallback>
          <p:sp>
            <p:nvSpPr>
              <p:cNvPr id="8" name="Rectangle 7">
                <a:extLst>
                  <a:ext uri="{FF2B5EF4-FFF2-40B4-BE49-F238E27FC236}">
                    <a16:creationId xmlns:a16="http://schemas.microsoft.com/office/drawing/2014/main" id="{78ABF733-48B8-431B-91FA-C5440A9B67BA}"/>
                  </a:ext>
                </a:extLst>
              </p:cNvPr>
              <p:cNvSpPr>
                <a:spLocks noRot="1" noChangeAspect="1" noMove="1" noResize="1" noEditPoints="1" noAdjustHandles="1" noChangeArrowheads="1" noChangeShapeType="1" noTextEdit="1"/>
              </p:cNvSpPr>
              <p:nvPr/>
            </p:nvSpPr>
            <p:spPr>
              <a:xfrm>
                <a:off x="7414059" y="4537605"/>
                <a:ext cx="4047262" cy="523220"/>
              </a:xfrm>
              <a:prstGeom prst="rect">
                <a:avLst/>
              </a:prstGeom>
              <a:blipFill>
                <a:blip r:embed="rId6"/>
                <a:stretch>
                  <a:fillRect/>
                </a:stretch>
              </a:blipFill>
            </p:spPr>
            <p:txBody>
              <a:bodyPr/>
              <a:lstStyle/>
              <a:p>
                <a:r>
                  <a:rPr lang="fr-BE">
                    <a:noFill/>
                  </a:rPr>
                  <a:t> </a:t>
                </a:r>
              </a:p>
            </p:txBody>
          </p:sp>
        </mc:Fallback>
      </mc:AlternateContent>
      <p:pic>
        <p:nvPicPr>
          <p:cNvPr id="16" name="Image 15">
            <a:extLst>
              <a:ext uri="{FF2B5EF4-FFF2-40B4-BE49-F238E27FC236}">
                <a16:creationId xmlns:a16="http://schemas.microsoft.com/office/drawing/2014/main" id="{2FA8B62F-1510-4F1D-8087-BBB0BE084C54}"/>
              </a:ext>
            </a:extLst>
          </p:cNvPr>
          <p:cNvPicPr/>
          <p:nvPr/>
        </p:nvPicPr>
        <p:blipFill>
          <a:blip r:embed="rId7"/>
          <a:stretch>
            <a:fillRect/>
          </a:stretch>
        </p:blipFill>
        <p:spPr>
          <a:xfrm>
            <a:off x="157065" y="2526227"/>
            <a:ext cx="3792541" cy="3175317"/>
          </a:xfrm>
          <a:prstGeom prst="rect">
            <a:avLst/>
          </a:prstGeom>
        </p:spPr>
      </p:pic>
      <p:sp>
        <p:nvSpPr>
          <p:cNvPr id="17" name="ZoneTexte 16">
            <a:extLst>
              <a:ext uri="{FF2B5EF4-FFF2-40B4-BE49-F238E27FC236}">
                <a16:creationId xmlns:a16="http://schemas.microsoft.com/office/drawing/2014/main" id="{B75B71DF-AFF4-4AB3-BD13-997B6072D7C5}"/>
              </a:ext>
            </a:extLst>
          </p:cNvPr>
          <p:cNvSpPr txBox="1"/>
          <p:nvPr/>
        </p:nvSpPr>
        <p:spPr>
          <a:xfrm>
            <a:off x="502682" y="2819138"/>
            <a:ext cx="1041251" cy="584775"/>
          </a:xfrm>
          <a:prstGeom prst="rect">
            <a:avLst/>
          </a:prstGeom>
          <a:noFill/>
        </p:spPr>
        <p:txBody>
          <a:bodyPr wrap="square" rtlCol="0">
            <a:spAutoFit/>
          </a:bodyPr>
          <a:lstStyle/>
          <a:p>
            <a:r>
              <a:rPr lang="fr-BE" sz="3200" dirty="0" err="1"/>
              <a:t>tanh</a:t>
            </a:r>
            <a:endParaRPr lang="fr-BE" sz="3200" dirty="0"/>
          </a:p>
        </p:txBody>
      </p:sp>
      <p:sp>
        <p:nvSpPr>
          <p:cNvPr id="18" name="ZoneTexte 17">
            <a:extLst>
              <a:ext uri="{FF2B5EF4-FFF2-40B4-BE49-F238E27FC236}">
                <a16:creationId xmlns:a16="http://schemas.microsoft.com/office/drawing/2014/main" id="{20FB640E-BC14-4C84-B884-F6CF42DFEDAB}"/>
              </a:ext>
            </a:extLst>
          </p:cNvPr>
          <p:cNvSpPr txBox="1"/>
          <p:nvPr/>
        </p:nvSpPr>
        <p:spPr>
          <a:xfrm>
            <a:off x="6835921" y="1054358"/>
            <a:ext cx="3296451" cy="769441"/>
          </a:xfrm>
          <a:prstGeom prst="rect">
            <a:avLst/>
          </a:prstGeom>
          <a:noFill/>
        </p:spPr>
        <p:txBody>
          <a:bodyPr wrap="square" rtlCol="0">
            <a:spAutoFit/>
          </a:bodyPr>
          <a:lstStyle/>
          <a:p>
            <a:r>
              <a:rPr lang="fr-BE" sz="4400" dirty="0">
                <a:solidFill>
                  <a:schemeClr val="accent1">
                    <a:lumMod val="50000"/>
                  </a:schemeClr>
                </a:solidFill>
              </a:rPr>
              <a:t>Non linéaire</a:t>
            </a:r>
          </a:p>
        </p:txBody>
      </p:sp>
    </p:spTree>
    <p:extLst>
      <p:ext uri="{BB962C8B-B14F-4D97-AF65-F5344CB8AC3E}">
        <p14:creationId xmlns:p14="http://schemas.microsoft.com/office/powerpoint/2010/main" val="3046841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637446" y="99455"/>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9</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7" y="1510803"/>
            <a:ext cx="1141056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supervisé et non supervisé</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Supervisé					Non-supervisé</a:t>
            </a:r>
          </a:p>
          <a:p>
            <a:pPr lvl="0" eaLnBrk="0" fontAlgn="base" hangingPunct="0">
              <a:spcBef>
                <a:spcPct val="0"/>
              </a:spcBef>
              <a:spcAft>
                <a:spcPct val="0"/>
              </a:spcAft>
            </a:pPr>
            <a:endPar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Entrées annotées - Labélisées	Entrées non labellisées			</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Classification				Extraction de données descriptive</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Segmentation				Trouver organisation des données</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Prédictions</a:t>
            </a:r>
          </a:p>
        </p:txBody>
      </p:sp>
    </p:spTree>
    <p:extLst>
      <p:ext uri="{BB962C8B-B14F-4D97-AF65-F5344CB8AC3E}">
        <p14:creationId xmlns:p14="http://schemas.microsoft.com/office/powerpoint/2010/main" val="11500937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1444</TotalTime>
  <Words>1478</Words>
  <Application>Microsoft Office PowerPoint</Application>
  <PresentationFormat>Grand écran</PresentationFormat>
  <Paragraphs>475</Paragraphs>
  <Slides>33</Slides>
  <Notes>10</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33</vt:i4>
      </vt:variant>
    </vt:vector>
  </HeadingPairs>
  <TitlesOfParts>
    <vt:vector size="41" baseType="lpstr">
      <vt:lpstr>Arial</vt:lpstr>
      <vt:lpstr>Calibri</vt:lpstr>
      <vt:lpstr>Calibri Light</vt:lpstr>
      <vt:lpstr>Cambria Math</vt:lpstr>
      <vt:lpstr>Symbol</vt:lpstr>
      <vt:lpstr>Verdana</vt:lpstr>
      <vt:lpstr>Wingdings</vt:lpstr>
      <vt:lpstr>Thème Office</vt:lpstr>
      <vt:lpstr>Apprendre à collaborer  par le langage et la vision</vt:lpstr>
      <vt:lpstr>Plan de la présentation</vt:lpstr>
      <vt:lpstr>Introduction</vt:lpstr>
      <vt:lpstr>Introduction</vt:lpstr>
      <vt:lpstr>Introduction</vt:lpstr>
      <vt:lpstr>Introduction</vt:lpstr>
      <vt:lpstr>Introduction</vt:lpstr>
      <vt:lpstr>Introduction</vt:lpstr>
      <vt:lpstr>Introduction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CGAN</vt:lpstr>
      <vt:lpstr>Les réseaux de neurones - CGAN</vt:lpstr>
      <vt:lpstr>Les réseaux de neurones – CGAN</vt:lpstr>
      <vt:lpstr>Les réseaux de neurones - CGAN</vt:lpstr>
      <vt:lpstr>L’environnement</vt:lpstr>
      <vt:lpstr>L’environnement</vt:lpstr>
      <vt:lpstr>L’environnement</vt:lpstr>
      <vt:lpstr>L’environnement</vt:lpstr>
      <vt:lpstr>Les résultats</vt:lpstr>
      <vt:lpstr>Les résultats</vt:lpstr>
      <vt:lpstr>Les résultats</vt:lpstr>
      <vt:lpstr>Les résultats</vt:lpstr>
      <vt:lpstr>Conclusion</vt:lpstr>
      <vt:lpstr>Merci pour votre attention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Apprendre à collaborer par le langage et la vision</dc:title>
  <dc:creator>Mic .</dc:creator>
  <cp:lastModifiedBy>Mic .</cp:lastModifiedBy>
  <cp:revision>55</cp:revision>
  <dcterms:created xsi:type="dcterms:W3CDTF">2019-08-25T11:36:50Z</dcterms:created>
  <dcterms:modified xsi:type="dcterms:W3CDTF">2019-08-27T06:00:36Z</dcterms:modified>
</cp:coreProperties>
</file>